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notesMasterIdLst>
    <p:notesMasterId r:id="rId50"/>
  </p:notesMasterIdLst>
  <p:handoutMasterIdLst>
    <p:handoutMasterId r:id="rId51"/>
  </p:handoutMasterIdLst>
  <p:sldIdLst>
    <p:sldId id="256" r:id="rId2"/>
    <p:sldId id="257" r:id="rId3"/>
    <p:sldId id="258" r:id="rId4"/>
    <p:sldId id="259" r:id="rId5"/>
    <p:sldId id="262" r:id="rId6"/>
    <p:sldId id="260" r:id="rId7"/>
    <p:sldId id="263" r:id="rId8"/>
    <p:sldId id="265" r:id="rId9"/>
    <p:sldId id="266" r:id="rId10"/>
    <p:sldId id="268" r:id="rId11"/>
    <p:sldId id="269" r:id="rId12"/>
    <p:sldId id="293" r:id="rId13"/>
    <p:sldId id="271" r:id="rId14"/>
    <p:sldId id="274" r:id="rId15"/>
    <p:sldId id="270" r:id="rId16"/>
    <p:sldId id="272" r:id="rId17"/>
    <p:sldId id="273" r:id="rId18"/>
    <p:sldId id="275" r:id="rId19"/>
    <p:sldId id="277" r:id="rId20"/>
    <p:sldId id="278" r:id="rId21"/>
    <p:sldId id="276" r:id="rId22"/>
    <p:sldId id="279" r:id="rId23"/>
    <p:sldId id="280" r:id="rId24"/>
    <p:sldId id="295" r:id="rId25"/>
    <p:sldId id="290" r:id="rId26"/>
    <p:sldId id="292" r:id="rId27"/>
    <p:sldId id="291" r:id="rId28"/>
    <p:sldId id="298" r:id="rId29"/>
    <p:sldId id="299" r:id="rId30"/>
    <p:sldId id="300" r:id="rId31"/>
    <p:sldId id="294" r:id="rId32"/>
    <p:sldId id="282" r:id="rId33"/>
    <p:sldId id="283" r:id="rId34"/>
    <p:sldId id="284" r:id="rId35"/>
    <p:sldId id="285" r:id="rId36"/>
    <p:sldId id="281" r:id="rId37"/>
    <p:sldId id="301" r:id="rId38"/>
    <p:sldId id="302" r:id="rId39"/>
    <p:sldId id="261" r:id="rId40"/>
    <p:sldId id="267" r:id="rId41"/>
    <p:sldId id="296" r:id="rId42"/>
    <p:sldId id="286" r:id="rId43"/>
    <p:sldId id="287" r:id="rId44"/>
    <p:sldId id="297" r:id="rId45"/>
    <p:sldId id="288" r:id="rId46"/>
    <p:sldId id="304" r:id="rId47"/>
    <p:sldId id="289"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712"/>
  </p:normalViewPr>
  <p:slideViewPr>
    <p:cSldViewPr snapToGrid="0" snapToObjects="1">
      <p:cViewPr varScale="1">
        <p:scale>
          <a:sx n="82" d="100"/>
          <a:sy n="82" d="100"/>
        </p:scale>
        <p:origin x="470"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ED7449-3FB3-F748-A946-B982E381F482}" type="datetimeFigureOut">
              <a:rPr lang="en-US" smtClean="0"/>
              <a:t>6/20/2016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C5DAEC-82FF-D341-8765-110911E5DBE8}" type="slidenum">
              <a:rPr lang="en-US" smtClean="0"/>
              <a:t>‹#›</a:t>
            </a:fld>
            <a:endParaRPr lang="en-US"/>
          </a:p>
        </p:txBody>
      </p:sp>
    </p:spTree>
    <p:extLst>
      <p:ext uri="{BB962C8B-B14F-4D97-AF65-F5344CB8AC3E}">
        <p14:creationId xmlns:p14="http://schemas.microsoft.com/office/powerpoint/2010/main" val="944054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CA574-D8CE-A448-B87A-374BEBE7E2CB}" type="datetimeFigureOut">
              <a:rPr lang="en-US" smtClean="0"/>
              <a:t>6/20/2016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8C889-9745-FC45-AE80-ABBE6BFAAD01}" type="slidenum">
              <a:rPr lang="en-US" smtClean="0"/>
              <a:t>‹#›</a:t>
            </a:fld>
            <a:endParaRPr lang="en-US"/>
          </a:p>
        </p:txBody>
      </p:sp>
    </p:spTree>
    <p:extLst>
      <p:ext uri="{BB962C8B-B14F-4D97-AF65-F5344CB8AC3E}">
        <p14:creationId xmlns:p14="http://schemas.microsoft.com/office/powerpoint/2010/main" val="1377853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D8C889-9745-FC45-AE80-ABBE6BFAAD01}" type="slidenum">
              <a:rPr lang="en-US" smtClean="0"/>
              <a:t>2</a:t>
            </a:fld>
            <a:endParaRPr lang="en-US"/>
          </a:p>
        </p:txBody>
      </p:sp>
    </p:spTree>
    <p:extLst>
      <p:ext uri="{BB962C8B-B14F-4D97-AF65-F5344CB8AC3E}">
        <p14:creationId xmlns:p14="http://schemas.microsoft.com/office/powerpoint/2010/main" val="127574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E82EAD35-3D72-BE44-8076-19382CCEC1CD}" type="datetime1">
              <a:rPr lang="en-IN" smtClean="0"/>
              <a:t>20-06-2016</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693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793FC2-6BD7-C649-996C-4637D5994143}" type="datetime1">
              <a:rPr lang="en-IN" smtClean="0"/>
              <a:t>20-06-2016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55306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F793FC2-6BD7-C649-996C-4637D5994143}"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13778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F793FC2-6BD7-C649-996C-4637D5994143}"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701723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793FC2-6BD7-C649-996C-4637D5994143}"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623267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F793FC2-6BD7-C649-996C-4637D5994143}" type="datetime1">
              <a:rPr lang="en-IN" smtClean="0"/>
              <a:t>20-06-2016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807024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F793FC2-6BD7-C649-996C-4637D5994143}" type="datetime1">
              <a:rPr lang="en-IN" smtClean="0"/>
              <a:t>20-06-2016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448271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E5FA-B517-134C-95D3-A8FE79F14131}"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3470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9DEBED-80B3-A940-88E0-65D4F26A4AD7}"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172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23C095-982F-4448-9C6F-4D67C263F92B}"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148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F492E-1BED-1144-9A6F-6481BCCEC6D7}" type="datetime1">
              <a:rPr lang="en-IN" smtClean="0"/>
              <a:t>20-06-2016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40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AA1DE8-12FF-0B43-9609-FC94654E3ADC}" type="datetime1">
              <a:rPr lang="en-IN" smtClean="0"/>
              <a:t>20-06-2016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3090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0367ED-B327-C84B-99D8-8E9933777779}" type="datetime1">
              <a:rPr lang="en-IN" smtClean="0"/>
              <a:t>20-06-2016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2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E9D3D5-7D30-BF48-A1B8-D0C10F1EB458}" type="datetime1">
              <a:rPr lang="en-IN" smtClean="0"/>
              <a:t>20-06-2016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04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51231-CE42-9746-B861-FF624C472616}" type="datetime1">
              <a:rPr lang="en-IN" smtClean="0"/>
              <a:t>20-06-2016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846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31BB26-4CF8-2F43-9ADA-60D88568F140}" type="datetime1">
              <a:rPr lang="en-IN" smtClean="0"/>
              <a:t>20-06-2016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9087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EA4D7C-AE4C-2344-B0D7-708DFD25F3BF}" type="datetime1">
              <a:rPr lang="en-IN" smtClean="0"/>
              <a:t>20-06-2016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161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EF793FC2-6BD7-C649-996C-4637D5994143}" type="datetime1">
              <a:rPr lang="en-IN" smtClean="0"/>
              <a:t>20-06-2016</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515124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5.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slide" Target="slide18.xml"/></Relationships>
</file>

<file path=ppt/slides/_rels/slide1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slide" Target="slide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tightvnc.com/download.php"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6724" y="473619"/>
            <a:ext cx="11217276" cy="2109351"/>
          </a:xfrm>
        </p:spPr>
        <p:txBody>
          <a:bodyPr>
            <a:noAutofit/>
          </a:bodyPr>
          <a:lstStyle/>
          <a:p>
            <a:pPr algn="ctr"/>
            <a:r>
              <a:rPr lang="en-US" sz="3600" dirty="0">
                <a:solidFill>
                  <a:schemeClr val="tx1"/>
                </a:solidFill>
                <a:ea typeface="Apple Chancery" charset="0"/>
                <a:cs typeface="Apple Chancery" charset="0"/>
              </a:rPr>
              <a:t>Workshop on </a:t>
            </a:r>
            <a:br>
              <a:rPr lang="en-US" sz="5400" dirty="0">
                <a:solidFill>
                  <a:schemeClr val="tx1"/>
                </a:solidFill>
                <a:ea typeface="Apple Chancery" charset="0"/>
                <a:cs typeface="Apple Chancery" charset="0"/>
              </a:rPr>
            </a:br>
            <a:r>
              <a:rPr lang="en-US" sz="7200" dirty="0">
                <a:solidFill>
                  <a:schemeClr val="tx1"/>
                </a:solidFill>
                <a:ea typeface="Apple Chancery" charset="0"/>
                <a:cs typeface="Apple Chancery" charset="0"/>
              </a:rPr>
              <a:t>Raspberry pi</a:t>
            </a:r>
            <a:endParaRPr lang="en-US" sz="5400" dirty="0">
              <a:solidFill>
                <a:schemeClr val="tx1"/>
              </a:solidFill>
              <a:ea typeface="Apple Chancery" charset="0"/>
              <a:cs typeface="Apple Chancery" charset="0"/>
            </a:endParaRPr>
          </a:p>
        </p:txBody>
      </p:sp>
      <p:sp>
        <p:nvSpPr>
          <p:cNvPr id="3" name="Subtitle 2"/>
          <p:cNvSpPr>
            <a:spLocks noGrp="1"/>
          </p:cNvSpPr>
          <p:nvPr>
            <p:ph type="subTitle" idx="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550" y="3199356"/>
            <a:ext cx="7375063" cy="2439444"/>
          </a:xfrm>
          <a:prstGeom prst="rect">
            <a:avLst/>
          </a:prstGeom>
        </p:spPr>
      </p:pic>
    </p:spTree>
    <p:extLst>
      <p:ext uri="{BB962C8B-B14F-4D97-AF65-F5344CB8AC3E}">
        <p14:creationId xmlns:p14="http://schemas.microsoft.com/office/powerpoint/2010/main" val="1364912242"/>
      </p:ext>
    </p:extLst>
  </p:cSld>
  <p:clrMapOvr>
    <a:masterClrMapping/>
  </p:clrMapOvr>
  <p:transition spd="slow">
    <p:cover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to the </a:t>
            </a:r>
            <a:r>
              <a:rPr lang="en-US" dirty="0" err="1"/>
              <a:t>RPi</a:t>
            </a:r>
            <a:endParaRPr lang="en-US" dirty="0"/>
          </a:p>
        </p:txBody>
      </p:sp>
      <p:sp>
        <p:nvSpPr>
          <p:cNvPr id="3" name="Content Placeholder 2"/>
          <p:cNvSpPr>
            <a:spLocks noGrp="1"/>
          </p:cNvSpPr>
          <p:nvPr>
            <p:ph idx="1"/>
          </p:nvPr>
        </p:nvSpPr>
        <p:spPr/>
        <p:txBody>
          <a:bodyPr/>
          <a:lstStyle/>
          <a:p>
            <a:pPr>
              <a:lnSpc>
                <a:spcPct val="150000"/>
              </a:lnSpc>
            </a:pPr>
            <a:r>
              <a:rPr lang="en-US" dirty="0"/>
              <a:t>+</a:t>
            </a:r>
            <a:r>
              <a:rPr lang="en-US" dirty="0" err="1"/>
              <a:t>ve</a:t>
            </a:r>
            <a:r>
              <a:rPr lang="en-US" dirty="0"/>
              <a:t>(red) to pin 2</a:t>
            </a:r>
          </a:p>
          <a:p>
            <a:pPr>
              <a:lnSpc>
                <a:spcPct val="150000"/>
              </a:lnSpc>
            </a:pPr>
            <a:r>
              <a:rPr lang="en-US" dirty="0"/>
              <a:t>-</a:t>
            </a:r>
            <a:r>
              <a:rPr lang="en-US" dirty="0" err="1"/>
              <a:t>ve</a:t>
            </a:r>
            <a:r>
              <a:rPr lang="en-US" dirty="0"/>
              <a:t>(black) to pin 39</a:t>
            </a:r>
          </a:p>
          <a:p>
            <a:pPr>
              <a:lnSpc>
                <a:spcPct val="150000"/>
              </a:lnSpc>
            </a:pPr>
            <a:r>
              <a:rPr lang="en-US" dirty="0"/>
              <a:t>signal(orange) to pin12</a:t>
            </a:r>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716" y="0"/>
            <a:ext cx="4813300" cy="6858000"/>
          </a:xfrm>
          <a:prstGeom prst="rect">
            <a:avLst/>
          </a:prstGeom>
        </p:spPr>
      </p:pic>
    </p:spTree>
    <p:extLst>
      <p:ext uri="{BB962C8B-B14F-4D97-AF65-F5344CB8AC3E}">
        <p14:creationId xmlns:p14="http://schemas.microsoft.com/office/powerpoint/2010/main" val="153838213"/>
      </p:ext>
    </p:extLst>
  </p:cSld>
  <p:clrMapOvr>
    <a:masterClrMapping/>
  </p:clrMapOvr>
  <p:transition spd="slow">
    <p:cover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SENSE HAT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9859" y="2451100"/>
            <a:ext cx="4135095" cy="3416300"/>
          </a:xfrm>
        </p:spPr>
      </p:pic>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sp>
        <p:nvSpPr>
          <p:cNvPr id="6" name="TextBox 5"/>
          <p:cNvSpPr txBox="1"/>
          <p:nvPr/>
        </p:nvSpPr>
        <p:spPr>
          <a:xfrm>
            <a:off x="952500" y="2362200"/>
            <a:ext cx="6438900" cy="4093428"/>
          </a:xfrm>
          <a:prstGeom prst="rect">
            <a:avLst/>
          </a:prstGeom>
          <a:noFill/>
        </p:spPr>
        <p:txBody>
          <a:bodyPr wrap="square" rtlCol="0">
            <a:spAutoFit/>
          </a:bodyPr>
          <a:lstStyle/>
          <a:p>
            <a:pPr marL="285750" indent="-285750">
              <a:buFont typeface="Arial" charset="0"/>
              <a:buChar char="•"/>
            </a:pPr>
            <a:r>
              <a:rPr lang="en-US" sz="2000" dirty="0"/>
              <a:t>The Sense HAT is an add-on board for Raspberry Pi, made especially for the Astro Pi mission – it’s going to the International Space Station in December 2015 – and is now available to buy.</a:t>
            </a:r>
          </a:p>
          <a:p>
            <a:pPr marL="285750" indent="-285750">
              <a:buFont typeface="Arial" charset="0"/>
              <a:buChar char="•"/>
            </a:pPr>
            <a:r>
              <a:rPr lang="en-US" sz="2000" dirty="0"/>
              <a:t>The Sense HAT has an </a:t>
            </a:r>
            <a:r>
              <a:rPr lang="en-US" sz="2000" b="1" dirty="0"/>
              <a:t>8×8 RGB LED matrix</a:t>
            </a:r>
            <a:r>
              <a:rPr lang="en-US" sz="2000" dirty="0"/>
              <a:t>, a </a:t>
            </a:r>
            <a:r>
              <a:rPr lang="en-US" sz="2000" b="1" dirty="0"/>
              <a:t>five-button joystick</a:t>
            </a:r>
            <a:r>
              <a:rPr lang="en-US" sz="2000" dirty="0"/>
              <a:t> and includes the following sensors:</a:t>
            </a:r>
          </a:p>
          <a:p>
            <a:pPr marL="742950" lvl="1" indent="-285750">
              <a:buFont typeface="Arial" charset="0"/>
              <a:buChar char="•"/>
            </a:pPr>
            <a:r>
              <a:rPr lang="en-US" sz="2000" b="1" dirty="0"/>
              <a:t>Gyroscope</a:t>
            </a:r>
          </a:p>
          <a:p>
            <a:pPr marL="742950" lvl="1" indent="-285750">
              <a:buFont typeface="Arial" charset="0"/>
              <a:buChar char="•"/>
            </a:pPr>
            <a:r>
              <a:rPr lang="en-US" sz="2000" b="1" dirty="0"/>
              <a:t>Accelerometer</a:t>
            </a:r>
          </a:p>
          <a:p>
            <a:pPr marL="742950" lvl="1" indent="-285750">
              <a:buFont typeface="Arial" charset="0"/>
              <a:buChar char="•"/>
            </a:pPr>
            <a:r>
              <a:rPr lang="en-US" sz="2000" b="1" dirty="0"/>
              <a:t>Magnetometer</a:t>
            </a:r>
          </a:p>
          <a:p>
            <a:pPr marL="742950" lvl="1" indent="-285750">
              <a:buFont typeface="Arial" charset="0"/>
              <a:buChar char="•"/>
            </a:pPr>
            <a:r>
              <a:rPr lang="en-US" sz="2000" b="1" dirty="0"/>
              <a:t>Temperature</a:t>
            </a:r>
          </a:p>
          <a:p>
            <a:pPr marL="742950" lvl="1" indent="-285750">
              <a:buFont typeface="Arial" charset="0"/>
              <a:buChar char="•"/>
            </a:pPr>
            <a:r>
              <a:rPr lang="en-US" sz="2000" b="1" dirty="0"/>
              <a:t>Barometric pressure</a:t>
            </a:r>
          </a:p>
          <a:p>
            <a:pPr marL="742950" lvl="1" indent="-285750">
              <a:buFont typeface="Arial" charset="0"/>
              <a:buChar char="•"/>
            </a:pPr>
            <a:r>
              <a:rPr lang="en-US" sz="2000" b="1" dirty="0"/>
              <a:t>Humidity</a:t>
            </a:r>
          </a:p>
        </p:txBody>
      </p:sp>
    </p:spTree>
    <p:extLst>
      <p:ext uri="{BB962C8B-B14F-4D97-AF65-F5344CB8AC3E}">
        <p14:creationId xmlns:p14="http://schemas.microsoft.com/office/powerpoint/2010/main" val="1253497317"/>
      </p:ext>
    </p:extLst>
  </p:cSld>
  <p:clrMapOvr>
    <a:masterClrMapping/>
  </p:clrMapOvr>
  <p:transition spd="slow">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8029" y="2565400"/>
            <a:ext cx="8761412" cy="3416300"/>
          </a:xfrm>
        </p:spPr>
        <p:txBody>
          <a:bodyPr>
            <a:normAutofit/>
          </a:bodyPr>
          <a:lstStyle/>
          <a:p>
            <a:pPr algn="ctr">
              <a:lnSpc>
                <a:spcPct val="200000"/>
              </a:lnSpc>
            </a:pPr>
            <a:r>
              <a:rPr lang="en-US" sz="2400" b="1" dirty="0">
                <a:hlinkClick r:id="rId2" action="ppaction://hlinksldjump"/>
              </a:rPr>
              <a:t>To display message </a:t>
            </a:r>
            <a:endParaRPr lang="en-US" sz="2400" b="1" dirty="0"/>
          </a:p>
          <a:p>
            <a:pPr algn="ctr">
              <a:lnSpc>
                <a:spcPct val="200000"/>
              </a:lnSpc>
            </a:pPr>
            <a:r>
              <a:rPr lang="en-US" sz="2400" b="1" dirty="0">
                <a:hlinkClick r:id="rId3" action="ppaction://hlinksldjump"/>
              </a:rPr>
              <a:t>To display temperature</a:t>
            </a:r>
            <a:endParaRPr lang="en-US" sz="2400" b="1" dirty="0"/>
          </a:p>
          <a:p>
            <a:pPr algn="ctr">
              <a:lnSpc>
                <a:spcPct val="200000"/>
              </a:lnSpc>
            </a:pPr>
            <a:r>
              <a:rPr lang="en-US" sz="2400" b="1" dirty="0">
                <a:hlinkClick r:id="rId4" action="ppaction://hlinksldjump"/>
              </a:rPr>
              <a:t>To display pressure</a:t>
            </a:r>
            <a:endParaRPr lang="en-US" sz="2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pic>
        <p:nvPicPr>
          <p:cNvPr id="5" name="Picture 4"/>
          <p:cNvPicPr>
            <a:picLocks noChangeAspect="1"/>
          </p:cNvPicPr>
          <p:nvPr/>
        </p:nvPicPr>
        <p:blipFill>
          <a:blip r:embed="rId5"/>
          <a:stretch>
            <a:fillRect/>
          </a:stretch>
        </p:blipFill>
        <p:spPr>
          <a:xfrm>
            <a:off x="6946900" y="2106869"/>
            <a:ext cx="4521200" cy="3423194"/>
          </a:xfrm>
          <a:prstGeom prst="rect">
            <a:avLst/>
          </a:prstGeom>
        </p:spPr>
      </p:pic>
    </p:spTree>
    <p:extLst>
      <p:ext uri="{BB962C8B-B14F-4D97-AF65-F5344CB8AC3E}">
        <p14:creationId xmlns:p14="http://schemas.microsoft.com/office/powerpoint/2010/main" val="578071286"/>
      </p:ext>
    </p:extLst>
  </p:cSld>
  <p:clrMapOvr>
    <a:masterClrMapping/>
  </p:clrMapOvr>
  <p:transition spd="slow">
    <p:cover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p:cNvSpPr txBox="1"/>
          <p:nvPr/>
        </p:nvSpPr>
        <p:spPr>
          <a:xfrm>
            <a:off x="1028700" y="1270000"/>
            <a:ext cx="10998200" cy="1477328"/>
          </a:xfrm>
          <a:prstGeom prst="rect">
            <a:avLst/>
          </a:prstGeom>
          <a:noFill/>
        </p:spPr>
        <p:txBody>
          <a:bodyPr wrap="square" rtlCol="0">
            <a:spAutoFit/>
          </a:bodyPr>
          <a:lstStyle/>
          <a:p>
            <a:r>
              <a:rPr lang="en-US" dirty="0"/>
              <a:t>from </a:t>
            </a:r>
            <a:r>
              <a:rPr lang="en-US" dirty="0" err="1"/>
              <a:t>sense_hat</a:t>
            </a:r>
            <a:r>
              <a:rPr lang="en-US" dirty="0"/>
              <a:t> import </a:t>
            </a:r>
            <a:r>
              <a:rPr lang="en-US" dirty="0" err="1"/>
              <a:t>SenseHat</a:t>
            </a:r>
            <a:r>
              <a:rPr lang="en-US" dirty="0"/>
              <a:t> </a:t>
            </a:r>
          </a:p>
          <a:p>
            <a:r>
              <a:rPr lang="en-US" dirty="0"/>
              <a:t>sense = </a:t>
            </a:r>
            <a:r>
              <a:rPr lang="en-US" dirty="0" err="1"/>
              <a:t>SenseHat</a:t>
            </a:r>
            <a:r>
              <a:rPr lang="en-US" dirty="0"/>
              <a:t>() </a:t>
            </a:r>
          </a:p>
          <a:p>
            <a:r>
              <a:rPr lang="en-US" dirty="0" err="1"/>
              <a:t>sense.set_pixel</a:t>
            </a:r>
            <a:r>
              <a:rPr lang="en-US" dirty="0"/>
              <a:t>(0, 2, [0, 0, 255]) </a:t>
            </a:r>
          </a:p>
          <a:p>
            <a:r>
              <a:rPr lang="en-US" dirty="0" err="1"/>
              <a:t>sense.set_pixel</a:t>
            </a:r>
            <a:r>
              <a:rPr lang="en-US" dirty="0"/>
              <a:t>(7, 4, [255, 0, 0])</a:t>
            </a:r>
            <a:br>
              <a:rPr lang="en-US" dirty="0"/>
            </a:br>
            <a:endParaRPr lang="en-US" dirty="0"/>
          </a:p>
        </p:txBody>
      </p:sp>
      <p:sp>
        <p:nvSpPr>
          <p:cNvPr id="6" name="TextBox 5"/>
          <p:cNvSpPr txBox="1"/>
          <p:nvPr/>
        </p:nvSpPr>
        <p:spPr>
          <a:xfrm>
            <a:off x="1358900" y="622300"/>
            <a:ext cx="7251700" cy="523220"/>
          </a:xfrm>
          <a:prstGeom prst="rect">
            <a:avLst/>
          </a:prstGeom>
          <a:noFill/>
        </p:spPr>
        <p:txBody>
          <a:bodyPr wrap="square" rtlCol="0">
            <a:spAutoFit/>
          </a:bodyPr>
          <a:lstStyle/>
          <a:p>
            <a:pPr algn="ctr"/>
            <a:r>
              <a:rPr lang="en-US" sz="2800" b="1" dirty="0"/>
              <a:t>To display images</a:t>
            </a:r>
          </a:p>
        </p:txBody>
      </p:sp>
      <p:pic>
        <p:nvPicPr>
          <p:cNvPr id="2050" name="Picture 2" descr="oordin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700" y="2839710"/>
            <a:ext cx="3949700" cy="38846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ction="ppaction://hlinksldjump"/>
          </p:cNvPr>
          <p:cNvSpPr txBox="1"/>
          <p:nvPr/>
        </p:nvSpPr>
        <p:spPr>
          <a:xfrm>
            <a:off x="9093200" y="5562600"/>
            <a:ext cx="1109599" cy="523220"/>
          </a:xfrm>
          <a:prstGeom prst="rect">
            <a:avLst/>
          </a:prstGeom>
          <a:noFill/>
        </p:spPr>
        <p:txBody>
          <a:bodyPr wrap="none" rtlCol="0">
            <a:spAutoFit/>
          </a:bodyPr>
          <a:lstStyle/>
          <a:p>
            <a:r>
              <a:rPr lang="en-US" sz="2800" b="1" u="sng" dirty="0">
                <a:solidFill>
                  <a:schemeClr val="accent1"/>
                </a:solidFill>
              </a:rPr>
              <a:t>code</a:t>
            </a:r>
          </a:p>
        </p:txBody>
      </p:sp>
    </p:spTree>
    <p:extLst>
      <p:ext uri="{BB962C8B-B14F-4D97-AF65-F5344CB8AC3E}">
        <p14:creationId xmlns:p14="http://schemas.microsoft.com/office/powerpoint/2010/main" val="1838349181"/>
      </p:ext>
    </p:extLst>
  </p:cSld>
  <p:clrMapOvr>
    <a:masterClrMapping/>
  </p:clrMapOvr>
  <p:transition spd="slow">
    <p:cover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Activity time!</a:t>
            </a:r>
          </a:p>
        </p:txBody>
      </p:sp>
      <p:sp>
        <p:nvSpPr>
          <p:cNvPr id="5" name="Text Placeholder 4"/>
          <p:cNvSpPr>
            <a:spLocks noGrp="1"/>
          </p:cNvSpPr>
          <p:nvPr>
            <p:ph type="body" idx="1"/>
          </p:nvPr>
        </p:nvSpPr>
        <p:spPr>
          <a:xfrm>
            <a:off x="6895558" y="2677644"/>
            <a:ext cx="5131342" cy="2283823"/>
          </a:xfrm>
        </p:spPr>
        <p:txBody>
          <a:bodyPr>
            <a:noAutofit/>
          </a:bodyPr>
          <a:lstStyle/>
          <a:p>
            <a:r>
              <a:rPr lang="en-US" sz="5400" dirty="0">
                <a:solidFill>
                  <a:schemeClr val="tx1"/>
                </a:solidFill>
              </a:rPr>
              <a:t>Create any known flag using the sense hat</a:t>
            </a:r>
          </a:p>
        </p:txBody>
      </p:sp>
      <p:sp>
        <p:nvSpPr>
          <p:cNvPr id="2" name="Slide Number Placeholder 1"/>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123197836"/>
      </p:ext>
    </p:extLst>
  </p:cSld>
  <p:clrMapOvr>
    <a:masterClrMapping/>
  </p:clrMapOvr>
  <p:transition spd="slow">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display message </a:t>
            </a:r>
          </a:p>
        </p:txBody>
      </p:sp>
      <p:sp>
        <p:nvSpPr>
          <p:cNvPr id="3" name="Content Placeholder 2"/>
          <p:cNvSpPr>
            <a:spLocks noGrp="1"/>
          </p:cNvSpPr>
          <p:nvPr>
            <p:ph idx="1"/>
          </p:nvPr>
        </p:nvSpPr>
        <p:spPr/>
        <p:txBody>
          <a:bodyPr>
            <a:normAutofit/>
          </a:bodyPr>
          <a:lstStyle/>
          <a:p>
            <a:pPr marL="0" indent="0">
              <a:buNone/>
            </a:pPr>
            <a:r>
              <a:rPr lang="en-US" dirty="0"/>
              <a:t>from </a:t>
            </a:r>
            <a:r>
              <a:rPr lang="en-US" dirty="0" err="1"/>
              <a:t>sense_hat</a:t>
            </a:r>
            <a:r>
              <a:rPr lang="en-US" dirty="0"/>
              <a:t> import </a:t>
            </a:r>
            <a:r>
              <a:rPr lang="en-US" dirty="0" err="1"/>
              <a:t>SenseHat</a:t>
            </a:r>
            <a:r>
              <a:rPr lang="en-US" dirty="0"/>
              <a:t> </a:t>
            </a:r>
            <a:br>
              <a:rPr lang="en-US" dirty="0"/>
            </a:br>
            <a:r>
              <a:rPr lang="en-US" dirty="0"/>
              <a:t>sense = </a:t>
            </a:r>
            <a:r>
              <a:rPr lang="en-US" dirty="0" err="1"/>
              <a:t>SenseHat</a:t>
            </a:r>
            <a:r>
              <a:rPr lang="en-US" dirty="0"/>
              <a:t>()#defining an object</a:t>
            </a:r>
            <a:br>
              <a:rPr lang="en-US" dirty="0"/>
            </a:br>
            <a:r>
              <a:rPr lang="en-US" dirty="0" err="1"/>
              <a:t>sense.show_message</a:t>
            </a:r>
            <a:r>
              <a:rPr lang="en-US" dirty="0"/>
              <a:t>(”li2 innovations")</a:t>
            </a:r>
          </a:p>
          <a:p>
            <a:pPr marL="0" indent="0">
              <a:buNone/>
            </a:pPr>
            <a:r>
              <a:rPr lang="en-US" dirty="0"/>
              <a:t>----------------------------------------------------------------------------------------------------------------</a:t>
            </a:r>
            <a:br>
              <a:rPr lang="en-US" dirty="0"/>
            </a:br>
            <a:r>
              <a:rPr lang="en-US" b="1" dirty="0"/>
              <a:t>to control looping, speed and color</a:t>
            </a:r>
            <a:br>
              <a:rPr lang="en-US" b="1" dirty="0"/>
            </a:br>
            <a:br>
              <a:rPr lang="en-US" dirty="0"/>
            </a:br>
            <a:r>
              <a:rPr lang="en-US" dirty="0"/>
              <a:t>from </a:t>
            </a:r>
            <a:r>
              <a:rPr lang="en-US" dirty="0" err="1"/>
              <a:t>sense_hat</a:t>
            </a:r>
            <a:r>
              <a:rPr lang="en-US" dirty="0"/>
              <a:t> import </a:t>
            </a:r>
            <a:r>
              <a:rPr lang="en-US" dirty="0" err="1"/>
              <a:t>SenseHat</a:t>
            </a:r>
            <a:r>
              <a:rPr lang="en-US" dirty="0"/>
              <a:t> </a:t>
            </a:r>
            <a:br>
              <a:rPr lang="en-US" dirty="0"/>
            </a:br>
            <a:r>
              <a:rPr lang="en-US" dirty="0"/>
              <a:t>sense = </a:t>
            </a:r>
            <a:r>
              <a:rPr lang="en-US" dirty="0" err="1"/>
              <a:t>SenseHat</a:t>
            </a:r>
            <a:r>
              <a:rPr lang="en-US" dirty="0"/>
              <a:t>() </a:t>
            </a:r>
            <a:br>
              <a:rPr lang="en-US" dirty="0"/>
            </a:br>
            <a:r>
              <a:rPr lang="en-US" dirty="0"/>
              <a:t>while True: #</a:t>
            </a:r>
            <a:r>
              <a:rPr lang="en-US" dirty="0" err="1"/>
              <a:t>continous</a:t>
            </a:r>
            <a:r>
              <a:rPr lang="en-US" dirty="0"/>
              <a:t> looping</a:t>
            </a:r>
            <a:br>
              <a:rPr lang="en-US" dirty="0"/>
            </a:br>
            <a:r>
              <a:rPr lang="en-US" dirty="0"/>
              <a:t>	</a:t>
            </a:r>
            <a:r>
              <a:rPr lang="en-US" dirty="0" err="1"/>
              <a:t>sense.show_message</a:t>
            </a:r>
            <a:r>
              <a:rPr lang="en-US" dirty="0"/>
              <a:t>(”LI2 </a:t>
            </a:r>
            <a:r>
              <a:rPr lang="en-US" dirty="0" err="1"/>
              <a:t>innovations“scroll_speed</a:t>
            </a:r>
            <a:r>
              <a:rPr lang="en-US" dirty="0"/>
              <a:t>=0.05, </a:t>
            </a:r>
            <a:r>
              <a:rPr lang="en-US" dirty="0" err="1"/>
              <a:t>text_colour</a:t>
            </a:r>
            <a:r>
              <a:rPr lang="en-US" dirty="0"/>
              <a:t>=[255,255,0] , </a:t>
            </a:r>
            <a:r>
              <a:rPr lang="en-US" dirty="0" err="1"/>
              <a:t>back_colour</a:t>
            </a:r>
            <a:r>
              <a:rPr lang="en-US" dirty="0"/>
              <a:t>=[0,0,255])</a:t>
            </a:r>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1747240702"/>
      </p:ext>
    </p:extLst>
  </p:cSld>
  <p:clrMapOvr>
    <a:masterClrMapping/>
  </p:clrMapOvr>
  <p:transition spd="slow">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16</a:t>
            </a:fld>
            <a:endParaRPr lang="en-US" dirty="0"/>
          </a:p>
        </p:txBody>
      </p:sp>
      <p:sp>
        <p:nvSpPr>
          <p:cNvPr id="3" name="Rectangle 2"/>
          <p:cNvSpPr/>
          <p:nvPr/>
        </p:nvSpPr>
        <p:spPr>
          <a:xfrm>
            <a:off x="1473200" y="295729"/>
            <a:ext cx="6096000" cy="5909310"/>
          </a:xfrm>
          <a:prstGeom prst="rect">
            <a:avLst/>
          </a:prstGeom>
        </p:spPr>
        <p:txBody>
          <a:bodyPr>
            <a:spAutoFit/>
          </a:bodyPr>
          <a:lstStyle/>
          <a:p>
            <a:r>
              <a:rPr lang="en-US" b="1" dirty="0"/>
              <a:t>For many PIXELS </a:t>
            </a:r>
          </a:p>
          <a:p>
            <a:endParaRPr lang="en-US" b="1" dirty="0"/>
          </a:p>
          <a:p>
            <a:r>
              <a:rPr lang="pt-BR" dirty="0" err="1"/>
              <a:t>from</a:t>
            </a:r>
            <a:r>
              <a:rPr lang="pt-BR" dirty="0"/>
              <a:t> </a:t>
            </a:r>
            <a:r>
              <a:rPr lang="pt-BR" dirty="0" err="1"/>
              <a:t>sense_hat</a:t>
            </a:r>
            <a:r>
              <a:rPr lang="pt-BR" dirty="0"/>
              <a:t> </a:t>
            </a:r>
            <a:r>
              <a:rPr lang="pt-BR" dirty="0" err="1"/>
              <a:t>import</a:t>
            </a:r>
            <a:r>
              <a:rPr lang="pt-BR" dirty="0"/>
              <a:t> </a:t>
            </a:r>
            <a:r>
              <a:rPr lang="pt-BR" dirty="0" err="1"/>
              <a:t>SenseHat</a:t>
            </a:r>
            <a:r>
              <a:rPr lang="pt-BR" dirty="0"/>
              <a:t> </a:t>
            </a:r>
          </a:p>
          <a:p>
            <a:r>
              <a:rPr lang="pt-BR" dirty="0" err="1"/>
              <a:t>sense</a:t>
            </a:r>
            <a:r>
              <a:rPr lang="pt-BR" dirty="0"/>
              <a:t> = </a:t>
            </a:r>
            <a:r>
              <a:rPr lang="pt-BR" dirty="0" err="1"/>
              <a:t>SenseHat</a:t>
            </a:r>
            <a:r>
              <a:rPr lang="pt-BR" dirty="0"/>
              <a:t>() </a:t>
            </a:r>
          </a:p>
          <a:p>
            <a:r>
              <a:rPr lang="pt-BR" dirty="0" err="1"/>
              <a:t>r</a:t>
            </a:r>
            <a:r>
              <a:rPr lang="pt-BR" dirty="0"/>
              <a:t> = [255,0,0] </a:t>
            </a:r>
          </a:p>
          <a:p>
            <a:r>
              <a:rPr lang="pt-BR" dirty="0"/>
              <a:t>o = [255,127,0] </a:t>
            </a:r>
          </a:p>
          <a:p>
            <a:r>
              <a:rPr lang="pt-BR" dirty="0" err="1"/>
              <a:t>y</a:t>
            </a:r>
            <a:r>
              <a:rPr lang="pt-BR" dirty="0"/>
              <a:t> = [255,255,0] </a:t>
            </a:r>
          </a:p>
          <a:p>
            <a:r>
              <a:rPr lang="pt-BR" dirty="0" err="1"/>
              <a:t>g</a:t>
            </a:r>
            <a:r>
              <a:rPr lang="pt-BR" dirty="0"/>
              <a:t> = [0,255,0] </a:t>
            </a:r>
          </a:p>
          <a:p>
            <a:r>
              <a:rPr lang="pt-BR" dirty="0" err="1"/>
              <a:t>b</a:t>
            </a:r>
            <a:r>
              <a:rPr lang="pt-BR" dirty="0"/>
              <a:t> = [0,0,255] </a:t>
            </a:r>
          </a:p>
          <a:p>
            <a:r>
              <a:rPr lang="pt-BR" dirty="0" err="1"/>
              <a:t>i</a:t>
            </a:r>
            <a:r>
              <a:rPr lang="pt-BR" dirty="0"/>
              <a:t> = [75,0,130] </a:t>
            </a:r>
          </a:p>
          <a:p>
            <a:r>
              <a:rPr lang="pt-BR" dirty="0" err="1"/>
              <a:t>v</a:t>
            </a:r>
            <a:r>
              <a:rPr lang="pt-BR" dirty="0"/>
              <a:t> = [159,0,255] </a:t>
            </a:r>
          </a:p>
          <a:p>
            <a:r>
              <a:rPr lang="pt-BR" dirty="0"/>
              <a:t>e = [0,0,0]</a:t>
            </a:r>
          </a:p>
          <a:p>
            <a:r>
              <a:rPr lang="pt-BR" dirty="0"/>
              <a:t> </a:t>
            </a:r>
            <a:r>
              <a:rPr lang="pt-BR" dirty="0" err="1"/>
              <a:t>image</a:t>
            </a:r>
            <a:r>
              <a:rPr lang="pt-BR" dirty="0"/>
              <a:t> = [    </a:t>
            </a:r>
            <a:r>
              <a:rPr lang="pt-BR" dirty="0" err="1"/>
              <a:t>e,e,e,e,e,e,e,e</a:t>
            </a:r>
            <a:r>
              <a:rPr lang="pt-BR" dirty="0"/>
              <a:t>, </a:t>
            </a:r>
          </a:p>
          <a:p>
            <a:r>
              <a:rPr lang="pt-BR" dirty="0"/>
              <a:t>			</a:t>
            </a:r>
            <a:r>
              <a:rPr lang="pt-BR" dirty="0" err="1"/>
              <a:t>e,e,e,r,r,e,e,e</a:t>
            </a:r>
            <a:r>
              <a:rPr lang="pt-BR" dirty="0"/>
              <a:t>, </a:t>
            </a:r>
          </a:p>
          <a:p>
            <a:r>
              <a:rPr lang="pt-BR" dirty="0"/>
              <a:t>			</a:t>
            </a:r>
            <a:r>
              <a:rPr lang="pt-BR" dirty="0" err="1"/>
              <a:t>e,r,r,o,o,r,r,e</a:t>
            </a:r>
            <a:r>
              <a:rPr lang="pt-BR" dirty="0"/>
              <a:t>,</a:t>
            </a:r>
          </a:p>
          <a:p>
            <a:r>
              <a:rPr lang="pt-BR" dirty="0"/>
              <a:t>			 </a:t>
            </a:r>
            <a:r>
              <a:rPr lang="pt-BR" dirty="0" err="1"/>
              <a:t>r,o,o,y,y,o,o,r</a:t>
            </a:r>
            <a:r>
              <a:rPr lang="pt-BR" dirty="0"/>
              <a:t>, </a:t>
            </a:r>
          </a:p>
          <a:p>
            <a:r>
              <a:rPr lang="pt-BR" dirty="0"/>
              <a:t>			</a:t>
            </a:r>
            <a:r>
              <a:rPr lang="pt-BR" dirty="0" err="1"/>
              <a:t>o,y,y,g,g,y,y,o</a:t>
            </a:r>
            <a:r>
              <a:rPr lang="pt-BR" dirty="0"/>
              <a:t>, </a:t>
            </a:r>
          </a:p>
          <a:p>
            <a:r>
              <a:rPr lang="pt-BR" dirty="0"/>
              <a:t>			</a:t>
            </a:r>
            <a:r>
              <a:rPr lang="pt-BR" dirty="0" err="1"/>
              <a:t>y,g,g,b,b,g,g,y</a:t>
            </a:r>
            <a:r>
              <a:rPr lang="pt-BR" dirty="0"/>
              <a:t>, </a:t>
            </a:r>
          </a:p>
          <a:p>
            <a:r>
              <a:rPr lang="pt-BR" dirty="0"/>
              <a:t>			</a:t>
            </a:r>
            <a:r>
              <a:rPr lang="pt-BR" dirty="0" err="1"/>
              <a:t>b,b,b,i,i,b,b,b</a:t>
            </a:r>
            <a:r>
              <a:rPr lang="pt-BR" dirty="0"/>
              <a:t>, </a:t>
            </a:r>
          </a:p>
          <a:p>
            <a:r>
              <a:rPr lang="pt-BR" dirty="0"/>
              <a:t>			</a:t>
            </a:r>
            <a:r>
              <a:rPr lang="pt-BR" dirty="0" err="1"/>
              <a:t>b,i,i,v,v,i,i,b</a:t>
            </a:r>
            <a:r>
              <a:rPr lang="pt-BR" dirty="0"/>
              <a:t> ] </a:t>
            </a:r>
          </a:p>
          <a:p>
            <a:r>
              <a:rPr lang="pt-BR" dirty="0" err="1"/>
              <a:t>sense.set_pixels</a:t>
            </a:r>
            <a:r>
              <a:rPr lang="pt-BR" dirty="0"/>
              <a:t>(</a:t>
            </a:r>
            <a:r>
              <a:rPr lang="pt-BR" dirty="0" err="1"/>
              <a:t>image</a:t>
            </a:r>
            <a:r>
              <a:rPr lang="pt-BR" dirty="0"/>
              <a:t>)</a:t>
            </a:r>
            <a:endParaRPr lang="en-US" dirty="0"/>
          </a:p>
        </p:txBody>
      </p:sp>
      <p:sp>
        <p:nvSpPr>
          <p:cNvPr id="4" name="TextBox 3"/>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1732776869"/>
      </p:ext>
    </p:extLst>
  </p:cSld>
  <p:clrMapOvr>
    <a:masterClrMapping/>
  </p:clrMapOvr>
  <p:transition spd="slow">
    <p:cover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display the temperature</a:t>
            </a:r>
          </a:p>
        </p:txBody>
      </p:sp>
      <p:sp>
        <p:nvSpPr>
          <p:cNvPr id="3" name="Content Placeholder 2"/>
          <p:cNvSpPr>
            <a:spLocks noGrp="1"/>
          </p:cNvSpPr>
          <p:nvPr>
            <p:ph idx="1"/>
          </p:nvPr>
        </p:nvSpPr>
        <p:spPr>
          <a:xfrm>
            <a:off x="1154955" y="2171700"/>
            <a:ext cx="8761412" cy="4686300"/>
          </a:xfrm>
        </p:spPr>
        <p:txBody>
          <a:bodyPr>
            <a:normAutofit/>
          </a:bodyPr>
          <a:lstStyle/>
          <a:p>
            <a:pPr marL="0" indent="0">
              <a:buNone/>
            </a:pPr>
            <a:r>
              <a:rPr lang="en-US" dirty="0"/>
              <a:t>from </a:t>
            </a:r>
            <a:r>
              <a:rPr lang="en-US" dirty="0" err="1"/>
              <a:t>sense_hat</a:t>
            </a:r>
            <a:r>
              <a:rPr lang="en-US" dirty="0"/>
              <a:t> import </a:t>
            </a:r>
            <a:r>
              <a:rPr lang="en-US" dirty="0" err="1"/>
              <a:t>SenseHat</a:t>
            </a:r>
            <a:r>
              <a:rPr lang="en-US" dirty="0"/>
              <a:t> </a:t>
            </a:r>
            <a:br>
              <a:rPr lang="en-US" dirty="0"/>
            </a:br>
            <a:r>
              <a:rPr lang="en-US" dirty="0"/>
              <a:t>sense = </a:t>
            </a:r>
            <a:r>
              <a:rPr lang="en-US" dirty="0" err="1"/>
              <a:t>SenseHat</a:t>
            </a:r>
            <a:r>
              <a:rPr lang="en-US" dirty="0"/>
              <a:t>() </a:t>
            </a:r>
            <a:br>
              <a:rPr lang="en-US" dirty="0"/>
            </a:br>
            <a:r>
              <a:rPr lang="en-US" dirty="0" err="1"/>
              <a:t>sense.clear</a:t>
            </a:r>
            <a:r>
              <a:rPr lang="en-US" dirty="0"/>
              <a:t>() </a:t>
            </a:r>
            <a:br>
              <a:rPr lang="en-US" dirty="0"/>
            </a:br>
            <a:r>
              <a:rPr lang="en-US" dirty="0" err="1"/>
              <a:t>tmax</a:t>
            </a:r>
            <a:r>
              <a:rPr lang="en-US" dirty="0"/>
              <a:t> = 31 #</a:t>
            </a:r>
            <a:r>
              <a:rPr lang="en-US" dirty="0">
                <a:solidFill>
                  <a:schemeClr val="tx1">
                    <a:lumMod val="50000"/>
                    <a:lumOff val="50000"/>
                  </a:schemeClr>
                </a:solidFill>
              </a:rPr>
              <a:t>max value the </a:t>
            </a:r>
            <a:r>
              <a:rPr lang="en-US" dirty="0" err="1">
                <a:solidFill>
                  <a:schemeClr val="tx1">
                    <a:lumMod val="50000"/>
                    <a:lumOff val="50000"/>
                  </a:schemeClr>
                </a:solidFill>
              </a:rPr>
              <a:t>sensehat</a:t>
            </a:r>
            <a:r>
              <a:rPr lang="en-US" dirty="0">
                <a:solidFill>
                  <a:schemeClr val="tx1">
                    <a:lumMod val="50000"/>
                    <a:lumOff val="50000"/>
                  </a:schemeClr>
                </a:solidFill>
              </a:rPr>
              <a:t> can display</a:t>
            </a:r>
            <a:br>
              <a:rPr lang="en-US" dirty="0"/>
            </a:br>
            <a:r>
              <a:rPr lang="en-US" dirty="0" err="1"/>
              <a:t>tmin</a:t>
            </a:r>
            <a:r>
              <a:rPr lang="en-US" dirty="0"/>
              <a:t> = </a:t>
            </a:r>
            <a:r>
              <a:rPr lang="en-US" dirty="0" err="1"/>
              <a:t>tmax</a:t>
            </a:r>
            <a:r>
              <a:rPr lang="en-US" dirty="0"/>
              <a:t> - 8 # </a:t>
            </a:r>
            <a:r>
              <a:rPr lang="en-US" dirty="0">
                <a:solidFill>
                  <a:schemeClr val="tx1">
                    <a:lumMod val="50000"/>
                    <a:lumOff val="50000"/>
                  </a:schemeClr>
                </a:solidFill>
              </a:rPr>
              <a:t>This code will display a bar that has a range of 8 degrees Celsius (one degree per horizontal row of LEDs).</a:t>
            </a:r>
            <a:r>
              <a:rPr lang="en-US" dirty="0"/>
              <a:t>  </a:t>
            </a:r>
            <a:br>
              <a:rPr lang="en-US" dirty="0"/>
            </a:br>
            <a:r>
              <a:rPr lang="en-US" dirty="0"/>
              <a:t>while True: #</a:t>
            </a:r>
            <a:r>
              <a:rPr lang="en-US" dirty="0" err="1"/>
              <a:t>continous</a:t>
            </a:r>
            <a:r>
              <a:rPr lang="en-US" dirty="0"/>
              <a:t> loop</a:t>
            </a:r>
            <a:br>
              <a:rPr lang="en-US" dirty="0"/>
            </a:br>
            <a:r>
              <a:rPr lang="en-US" dirty="0"/>
              <a:t>	temp = </a:t>
            </a:r>
            <a:r>
              <a:rPr lang="en-US" dirty="0" err="1"/>
              <a:t>sense.get_temperature</a:t>
            </a:r>
            <a:r>
              <a:rPr lang="en-US" dirty="0"/>
              <a:t>() </a:t>
            </a:r>
            <a:br>
              <a:rPr lang="en-US" dirty="0"/>
            </a:br>
            <a:r>
              <a:rPr lang="en-US" dirty="0"/>
              <a:t>	print(temp) </a:t>
            </a:r>
            <a:br>
              <a:rPr lang="en-US" dirty="0"/>
            </a:br>
            <a:r>
              <a:rPr lang="en-US" dirty="0"/>
              <a:t>	temp = </a:t>
            </a:r>
            <a:r>
              <a:rPr lang="en-US" dirty="0" err="1"/>
              <a:t>int</a:t>
            </a:r>
            <a:r>
              <a:rPr lang="en-US" dirty="0"/>
              <a:t>(temp) - </a:t>
            </a:r>
            <a:r>
              <a:rPr lang="en-US" dirty="0" err="1"/>
              <a:t>tmin</a:t>
            </a:r>
            <a:r>
              <a:rPr lang="en-US" dirty="0"/>
              <a:t> </a:t>
            </a:r>
            <a:br>
              <a:rPr lang="en-US" dirty="0"/>
            </a:br>
            <a:r>
              <a:rPr lang="en-US" dirty="0"/>
              <a:t>	for x in range(0, 8): </a:t>
            </a:r>
            <a:br>
              <a:rPr lang="en-US" dirty="0"/>
            </a:br>
            <a:r>
              <a:rPr lang="en-US" dirty="0"/>
              <a:t>		for y in range(0, temp): </a:t>
            </a:r>
            <a:br>
              <a:rPr lang="en-US" dirty="0"/>
            </a:br>
            <a:r>
              <a:rPr lang="en-US" dirty="0"/>
              <a:t>			</a:t>
            </a:r>
            <a:r>
              <a:rPr lang="en-US" dirty="0" err="1"/>
              <a:t>sense.set_pixel</a:t>
            </a:r>
            <a:r>
              <a:rPr lang="en-US" dirty="0"/>
              <a:t>(x, y, 255, 0, 0) # to display a bar that moves up and down similar to a thermometer. </a:t>
            </a:r>
            <a:br>
              <a:rPr lang="en-US" dirty="0"/>
            </a:br>
            <a:r>
              <a:rPr lang="en-US" dirty="0"/>
              <a:t>		for y in range(temp, 8): </a:t>
            </a:r>
            <a:br>
              <a:rPr lang="en-US" dirty="0"/>
            </a:br>
            <a:r>
              <a:rPr lang="en-US" dirty="0"/>
              <a:t>			</a:t>
            </a:r>
            <a:r>
              <a:rPr lang="en-US" dirty="0" err="1"/>
              <a:t>sense.set_pixel</a:t>
            </a:r>
            <a:r>
              <a:rPr lang="en-US" dirty="0"/>
              <a:t>(x, y, 0, 0, 0)</a:t>
            </a:r>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TextBox 4"/>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1073596173"/>
      </p:ext>
    </p:extLst>
  </p:cSld>
  <p:clrMapOvr>
    <a:masterClrMapping/>
  </p:clrMapOvr>
  <p:transition spd="slow">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display pressure</a:t>
            </a:r>
          </a:p>
        </p:txBody>
      </p:sp>
      <p:sp>
        <p:nvSpPr>
          <p:cNvPr id="3" name="Content Placeholder 2"/>
          <p:cNvSpPr>
            <a:spLocks noGrp="1"/>
          </p:cNvSpPr>
          <p:nvPr>
            <p:ph idx="1"/>
          </p:nvPr>
        </p:nvSpPr>
        <p:spPr/>
        <p:txBody>
          <a:bodyPr/>
          <a:lstStyle/>
          <a:p>
            <a:pPr marL="0" indent="0">
              <a:buNone/>
            </a:pPr>
            <a:r>
              <a:rPr lang="en-US" dirty="0"/>
              <a:t>from </a:t>
            </a:r>
            <a:r>
              <a:rPr lang="en-US" dirty="0" err="1"/>
              <a:t>sense_hat</a:t>
            </a:r>
            <a:r>
              <a:rPr lang="en-US" dirty="0"/>
              <a:t> import </a:t>
            </a:r>
            <a:r>
              <a:rPr lang="en-US" dirty="0" err="1"/>
              <a:t>SenseHat</a:t>
            </a:r>
            <a:r>
              <a:rPr lang="en-US" dirty="0"/>
              <a:t> </a:t>
            </a:r>
            <a:br>
              <a:rPr lang="en-US" dirty="0"/>
            </a:br>
            <a:r>
              <a:rPr lang="en-US" dirty="0"/>
              <a:t>sense = </a:t>
            </a:r>
            <a:r>
              <a:rPr lang="en-US" dirty="0" err="1"/>
              <a:t>SenseHat</a:t>
            </a:r>
            <a:r>
              <a:rPr lang="en-US" dirty="0"/>
              <a:t>() </a:t>
            </a:r>
            <a:br>
              <a:rPr lang="en-US" dirty="0"/>
            </a:br>
            <a:r>
              <a:rPr lang="en-US" dirty="0" err="1"/>
              <a:t>sense.clear</a:t>
            </a:r>
            <a:r>
              <a:rPr lang="en-US" dirty="0"/>
              <a:t>() </a:t>
            </a:r>
            <a:br>
              <a:rPr lang="en-US" dirty="0"/>
            </a:br>
            <a:r>
              <a:rPr lang="en-US" dirty="0"/>
              <a:t>ratio = 255 / 100.0 </a:t>
            </a:r>
            <a:r>
              <a:rPr lang="en-US" dirty="0">
                <a:solidFill>
                  <a:schemeClr val="tx1">
                    <a:lumMod val="50000"/>
                    <a:lumOff val="50000"/>
                  </a:schemeClr>
                </a:solidFill>
              </a:rPr>
              <a:t>#255-led </a:t>
            </a:r>
            <a:r>
              <a:rPr lang="en-US" dirty="0" err="1">
                <a:solidFill>
                  <a:schemeClr val="tx1">
                    <a:lumMod val="50000"/>
                    <a:lumOff val="50000"/>
                  </a:schemeClr>
                </a:solidFill>
              </a:rPr>
              <a:t>colour</a:t>
            </a:r>
            <a:r>
              <a:rPr lang="en-US" dirty="0">
                <a:solidFill>
                  <a:schemeClr val="tx1">
                    <a:lumMod val="50000"/>
                    <a:lumOff val="50000"/>
                  </a:schemeClr>
                </a:solidFill>
              </a:rPr>
              <a:t> range;100-1000 to 1100 </a:t>
            </a:r>
            <a:r>
              <a:rPr lang="en-US" dirty="0" err="1">
                <a:solidFill>
                  <a:schemeClr val="tx1">
                    <a:lumMod val="50000"/>
                    <a:lumOff val="50000"/>
                  </a:schemeClr>
                </a:solidFill>
              </a:rPr>
              <a:t>millibars</a:t>
            </a:r>
            <a:r>
              <a:rPr lang="en-US" dirty="0">
                <a:solidFill>
                  <a:schemeClr val="tx1">
                    <a:lumMod val="50000"/>
                    <a:lumOff val="50000"/>
                  </a:schemeClr>
                </a:solidFill>
              </a:rPr>
              <a:t>, so that's 100 </a:t>
            </a:r>
            <a:r>
              <a:rPr lang="en-US" dirty="0" err="1">
                <a:solidFill>
                  <a:schemeClr val="tx1">
                    <a:lumMod val="50000"/>
                    <a:lumOff val="50000"/>
                  </a:schemeClr>
                </a:solidFill>
              </a:rPr>
              <a:t>millibars</a:t>
            </a:r>
            <a:r>
              <a:rPr lang="en-US" dirty="0">
                <a:solidFill>
                  <a:schemeClr val="tx1">
                    <a:lumMod val="50000"/>
                    <a:lumOff val="50000"/>
                  </a:schemeClr>
                </a:solidFill>
              </a:rPr>
              <a:t> of range. </a:t>
            </a:r>
            <a:br>
              <a:rPr lang="en-US" dirty="0"/>
            </a:br>
            <a:r>
              <a:rPr lang="en-US" dirty="0"/>
              <a:t>while True: #loop</a:t>
            </a:r>
            <a:br>
              <a:rPr lang="en-US" dirty="0"/>
            </a:br>
            <a:r>
              <a:rPr lang="en-US" dirty="0"/>
              <a:t>	pressure = </a:t>
            </a:r>
            <a:r>
              <a:rPr lang="en-US" dirty="0" err="1"/>
              <a:t>sense.get_pressure</a:t>
            </a:r>
            <a:r>
              <a:rPr lang="en-US" dirty="0"/>
              <a:t>() </a:t>
            </a:r>
            <a:br>
              <a:rPr lang="en-US" dirty="0"/>
            </a:br>
            <a:r>
              <a:rPr lang="en-US" dirty="0"/>
              <a:t>	pressure = round(pressure, 1) - 1000 #creating </a:t>
            </a:r>
            <a:r>
              <a:rPr lang="en-US" dirty="0" err="1"/>
              <a:t>colour</a:t>
            </a:r>
            <a:r>
              <a:rPr lang="en-US" dirty="0"/>
              <a:t> difference</a:t>
            </a:r>
            <a:br>
              <a:rPr lang="en-US" dirty="0"/>
            </a:br>
            <a:r>
              <a:rPr lang="en-US" dirty="0"/>
              <a:t>	blue = </a:t>
            </a:r>
            <a:r>
              <a:rPr lang="en-US" dirty="0" err="1"/>
              <a:t>int</a:t>
            </a:r>
            <a:r>
              <a:rPr lang="en-US" dirty="0"/>
              <a:t>(ratio * pressure) </a:t>
            </a:r>
            <a:br>
              <a:rPr lang="en-US" dirty="0"/>
            </a:br>
            <a:r>
              <a:rPr lang="en-US" dirty="0"/>
              <a:t>	if blue &gt; 255: </a:t>
            </a:r>
            <a:br>
              <a:rPr lang="en-US" dirty="0"/>
            </a:br>
            <a:r>
              <a:rPr lang="en-US" dirty="0"/>
              <a:t>		blue = 255 </a:t>
            </a:r>
            <a:br>
              <a:rPr lang="en-US" dirty="0"/>
            </a:br>
            <a:r>
              <a:rPr lang="en-US" dirty="0"/>
              <a:t>	</a:t>
            </a:r>
            <a:r>
              <a:rPr lang="en-US" dirty="0" err="1"/>
              <a:t>sense.clear</a:t>
            </a:r>
            <a:r>
              <a:rPr lang="en-US" dirty="0"/>
              <a:t>((0, 0, blue))</a:t>
            </a:r>
          </a:p>
        </p:txBody>
      </p:sp>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TextBox 4"/>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959412927"/>
      </p:ext>
    </p:extLst>
  </p:cSld>
  <p:clrMapOvr>
    <a:masterClrMapping/>
  </p:clrMapOvr>
  <p:transition spd="slow">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sz="9600" dirty="0"/>
              <a:t>Thank you!</a:t>
            </a:r>
            <a:endParaRPr lang="en-US" dirty="0"/>
          </a:p>
        </p:txBody>
      </p:sp>
      <p:sp>
        <p:nvSpPr>
          <p:cNvPr id="8" name="Text Placeholder 7"/>
          <p:cNvSpPr>
            <a:spLocks noGrp="1"/>
          </p:cNvSpPr>
          <p:nvPr>
            <p:ph type="body"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559465051"/>
      </p:ext>
    </p:extLst>
  </p:cSld>
  <p:clrMapOvr>
    <a:masterClrMapping/>
  </p:clrMapOvr>
  <p:transition spd="slow">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85022"/>
          </a:xfrm>
        </p:spPr>
        <p:txBody>
          <a:bodyPr/>
          <a:lstStyle/>
          <a:p>
            <a:pPr algn="ctr"/>
            <a:r>
              <a:rPr lang="en-US" dirty="0">
                <a:solidFill>
                  <a:schemeClr val="bg1"/>
                </a:solidFill>
              </a:rPr>
              <a:t>Course contents </a:t>
            </a:r>
          </a:p>
        </p:txBody>
      </p:sp>
      <p:sp>
        <p:nvSpPr>
          <p:cNvPr id="3" name="Content Placeholder 2"/>
          <p:cNvSpPr>
            <a:spLocks noGrp="1"/>
          </p:cNvSpPr>
          <p:nvPr>
            <p:ph idx="1"/>
          </p:nvPr>
        </p:nvSpPr>
        <p:spPr>
          <a:xfrm>
            <a:off x="1141412" y="2425358"/>
            <a:ext cx="9905999" cy="3975949"/>
          </a:xfrm>
        </p:spPr>
        <p:txBody>
          <a:bodyPr>
            <a:normAutofit/>
          </a:bodyPr>
          <a:lstStyle/>
          <a:p>
            <a:pPr marL="0" indent="0">
              <a:buNone/>
            </a:pPr>
            <a:r>
              <a:rPr lang="en-US" sz="2000" dirty="0">
                <a:solidFill>
                  <a:schemeClr val="tx1"/>
                </a:solidFill>
              </a:rPr>
              <a:t>1.      Introduction to the PI. </a:t>
            </a:r>
          </a:p>
          <a:p>
            <a:pPr marL="0" indent="0">
              <a:buNone/>
            </a:pPr>
            <a:r>
              <a:rPr lang="en-US" sz="2000" dirty="0">
                <a:solidFill>
                  <a:schemeClr val="tx1"/>
                </a:solidFill>
              </a:rPr>
              <a:t>2.      Getting started with PI</a:t>
            </a:r>
          </a:p>
          <a:p>
            <a:pPr marL="0" indent="0">
              <a:buNone/>
            </a:pPr>
            <a:r>
              <a:rPr lang="en-US" sz="2000" dirty="0">
                <a:solidFill>
                  <a:schemeClr val="tx1"/>
                </a:solidFill>
              </a:rPr>
              <a:t>	a.      Installation of NOOBS </a:t>
            </a:r>
          </a:p>
          <a:p>
            <a:pPr marL="0" indent="0">
              <a:buNone/>
            </a:pPr>
            <a:r>
              <a:rPr lang="en-US" sz="2000" dirty="0">
                <a:solidFill>
                  <a:schemeClr val="tx1"/>
                </a:solidFill>
              </a:rPr>
              <a:t>	b.      Getting the PI on Gobi network </a:t>
            </a:r>
          </a:p>
          <a:p>
            <a:pPr marL="0" indent="0">
              <a:buNone/>
            </a:pPr>
            <a:r>
              <a:rPr lang="en-US" sz="2000" dirty="0">
                <a:solidFill>
                  <a:schemeClr val="tx1"/>
                </a:solidFill>
              </a:rPr>
              <a:t>	c.      Installation of required libraries for python3 and basic computational libraries</a:t>
            </a:r>
          </a:p>
          <a:p>
            <a:pPr marL="0" indent="0">
              <a:buNone/>
            </a:pPr>
            <a:r>
              <a:rPr lang="en-US" sz="2000" dirty="0">
                <a:solidFill>
                  <a:schemeClr val="tx1"/>
                </a:solidFill>
              </a:rPr>
              <a:t>3.      Basic programming and compilation in </a:t>
            </a:r>
            <a:r>
              <a:rPr lang="en-US" sz="2000" dirty="0" err="1">
                <a:solidFill>
                  <a:schemeClr val="tx1"/>
                </a:solidFill>
              </a:rPr>
              <a:t>Raspian</a:t>
            </a:r>
            <a:r>
              <a:rPr lang="en-US" sz="2000" dirty="0">
                <a:solidFill>
                  <a:schemeClr val="tx1"/>
                </a:solidFill>
              </a:rPr>
              <a:t> with Python</a:t>
            </a:r>
          </a:p>
          <a:p>
            <a:pPr marL="0" indent="0">
              <a:buNone/>
            </a:pPr>
            <a:r>
              <a:rPr lang="en-US" sz="2000" dirty="0">
                <a:solidFill>
                  <a:schemeClr val="tx1"/>
                </a:solidFill>
              </a:rPr>
              <a:t>4.      Introduction to servo control using PI.</a:t>
            </a:r>
          </a:p>
          <a:p>
            <a:pPr marL="0" indent="0">
              <a:buNone/>
            </a:pPr>
            <a:r>
              <a:rPr lang="en-US" sz="2000" dirty="0">
                <a:solidFill>
                  <a:schemeClr val="tx1"/>
                </a:solidFill>
              </a:rPr>
              <a:t>5.      Introduction to Sense Hat and simple projects and code snippets.</a:t>
            </a:r>
          </a:p>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069067138"/>
      </p:ext>
    </p:extLst>
  </p:cSld>
  <p:clrMapOvr>
    <a:masterClrMapping/>
  </p:clrMapOvr>
  <p:transition spd="slow">
    <p:cover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1500" dirty="0"/>
              <a:t>DAY 2</a:t>
            </a:r>
            <a:endParaRPr lang="en-US" dirty="0"/>
          </a:p>
        </p:txBody>
      </p:sp>
      <p:sp>
        <p:nvSpPr>
          <p:cNvPr id="3" name="Text Placeholder 2"/>
          <p:cNvSpPr>
            <a:spLocks noGrp="1"/>
          </p:cNvSpPr>
          <p:nvPr>
            <p:ph type="body" sz="half" idx="13"/>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20</a:t>
            </a:fld>
            <a:endParaRPr lang="en-US" dirty="0"/>
          </a:p>
        </p:txBody>
      </p:sp>
    </p:spTree>
    <p:extLst>
      <p:ext uri="{BB962C8B-B14F-4D97-AF65-F5344CB8AC3E}">
        <p14:creationId xmlns:p14="http://schemas.microsoft.com/office/powerpoint/2010/main" val="1471204779"/>
      </p:ext>
    </p:extLst>
  </p:cSld>
  <p:clrMapOvr>
    <a:masterClrMapping/>
  </p:clrMapOvr>
  <p:transition spd="slow">
    <p:cover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400" b="1" dirty="0"/>
              <a:t>Pi Camera </a:t>
            </a:r>
            <a:endParaRPr lang="en-US" b="1" dirty="0"/>
          </a:p>
        </p:txBody>
      </p:sp>
      <p:sp>
        <p:nvSpPr>
          <p:cNvPr id="4" name="Content Placeholder 3"/>
          <p:cNvSpPr>
            <a:spLocks noGrp="1"/>
          </p:cNvSpPr>
          <p:nvPr>
            <p:ph idx="1"/>
          </p:nvPr>
        </p:nvSpPr>
        <p:spPr>
          <a:xfrm>
            <a:off x="253254" y="2019300"/>
            <a:ext cx="11938745" cy="4711700"/>
          </a:xfrm>
        </p:spPr>
        <p:txBody>
          <a:bodyPr/>
          <a:lstStyle/>
          <a:p>
            <a:r>
              <a:rPr lang="en-US" dirty="0"/>
              <a:t>Connections:</a:t>
            </a:r>
          </a:p>
        </p:txBody>
      </p:sp>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298700"/>
            <a:ext cx="3860800" cy="2895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714750"/>
            <a:ext cx="3967508" cy="2959100"/>
          </a:xfrm>
          <a:prstGeom prst="rect">
            <a:avLst/>
          </a:prstGeom>
        </p:spPr>
      </p:pic>
      <p:sp>
        <p:nvSpPr>
          <p:cNvPr id="7" name="TextBox 6"/>
          <p:cNvSpPr txBox="1"/>
          <p:nvPr/>
        </p:nvSpPr>
        <p:spPr>
          <a:xfrm>
            <a:off x="8229600" y="2269172"/>
            <a:ext cx="3962400" cy="2585323"/>
          </a:xfrm>
          <a:prstGeom prst="rect">
            <a:avLst/>
          </a:prstGeom>
          <a:noFill/>
        </p:spPr>
        <p:txBody>
          <a:bodyPr wrap="square" rtlCol="0">
            <a:spAutoFit/>
          </a:bodyPr>
          <a:lstStyle/>
          <a:p>
            <a:r>
              <a:rPr lang="en-US" b="1" dirty="0"/>
              <a:t>Specifications:</a:t>
            </a:r>
          </a:p>
          <a:p>
            <a:pPr marL="285750" indent="-285750">
              <a:buFont typeface="Arial" charset="0"/>
              <a:buChar char="•"/>
            </a:pPr>
            <a:r>
              <a:rPr lang="en-US" dirty="0"/>
              <a:t>Small board size: 25mm x 20mm x 9mm.</a:t>
            </a:r>
          </a:p>
          <a:p>
            <a:pPr marL="285750" indent="-285750">
              <a:buFont typeface="Arial" charset="0"/>
              <a:buChar char="•"/>
            </a:pPr>
            <a:r>
              <a:rPr lang="en-US" dirty="0"/>
              <a:t>A 5MP (2592×1944 pixels) </a:t>
            </a:r>
            <a:r>
              <a:rPr lang="en-US" dirty="0" err="1"/>
              <a:t>Omnivision</a:t>
            </a:r>
            <a:r>
              <a:rPr lang="en-US" dirty="0"/>
              <a:t> 5647 sensor in a fixed focus module.</a:t>
            </a:r>
          </a:p>
          <a:p>
            <a:pPr marL="285750" indent="-285750">
              <a:buFont typeface="Arial" charset="0"/>
              <a:buChar char="•"/>
            </a:pPr>
            <a:r>
              <a:rPr lang="en-US" dirty="0"/>
              <a:t>Support 1080p30, 720p60 and 640x480p60/90 video record.</a:t>
            </a:r>
          </a:p>
          <a:p>
            <a:endParaRPr lang="en-US" dirty="0"/>
          </a:p>
        </p:txBody>
      </p:sp>
    </p:spTree>
    <p:extLst>
      <p:ext uri="{BB962C8B-B14F-4D97-AF65-F5344CB8AC3E}">
        <p14:creationId xmlns:p14="http://schemas.microsoft.com/office/powerpoint/2010/main" val="297549851"/>
      </p:ext>
    </p:extLst>
  </p:cSld>
  <p:clrMapOvr>
    <a:masterClrMapping/>
  </p:clrMapOvr>
  <p:transition spd="slow">
    <p:cover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pic>
        <p:nvPicPr>
          <p:cNvPr id="3074" name="Picture 2" descr="aspberry Pi Configuration Too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656" y="1778000"/>
            <a:ext cx="347010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256" y="2988732"/>
            <a:ext cx="4158544" cy="3615000"/>
          </a:xfrm>
          <a:prstGeom prst="rect">
            <a:avLst/>
          </a:prstGeom>
        </p:spPr>
      </p:pic>
      <p:sp>
        <p:nvSpPr>
          <p:cNvPr id="8" name="TextBox 7"/>
          <p:cNvSpPr txBox="1"/>
          <p:nvPr/>
        </p:nvSpPr>
        <p:spPr>
          <a:xfrm>
            <a:off x="8051800" y="2988732"/>
            <a:ext cx="3958135" cy="646331"/>
          </a:xfrm>
          <a:prstGeom prst="rect">
            <a:avLst/>
          </a:prstGeom>
          <a:noFill/>
        </p:spPr>
        <p:txBody>
          <a:bodyPr wrap="none" rtlCol="0">
            <a:spAutoFit/>
          </a:bodyPr>
          <a:lstStyle/>
          <a:p>
            <a:r>
              <a:rPr lang="en-US" b="1" dirty="0"/>
              <a:t>Note: If it's not enabled, enable it </a:t>
            </a:r>
          </a:p>
          <a:p>
            <a:r>
              <a:rPr lang="en-US" b="1" dirty="0"/>
              <a:t>and reboot your Pi to begin</a:t>
            </a:r>
          </a:p>
        </p:txBody>
      </p:sp>
    </p:spTree>
    <p:extLst>
      <p:ext uri="{BB962C8B-B14F-4D97-AF65-F5344CB8AC3E}">
        <p14:creationId xmlns:p14="http://schemas.microsoft.com/office/powerpoint/2010/main" val="540166404"/>
      </p:ext>
    </p:extLst>
  </p:cSld>
  <p:clrMapOvr>
    <a:masterClrMapping/>
  </p:clrMapOvr>
  <p:transition spd="slow">
    <p:cover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idx="1"/>
          </p:nvPr>
        </p:nvSpPr>
        <p:spPr/>
        <p:txBody>
          <a:bodyPr/>
          <a:lstStyle/>
          <a:p>
            <a:r>
              <a:rPr lang="en-US" dirty="0"/>
              <a:t>from </a:t>
            </a:r>
            <a:r>
              <a:rPr lang="en-US" dirty="0" err="1"/>
              <a:t>picamera</a:t>
            </a:r>
            <a:r>
              <a:rPr lang="en-US" dirty="0"/>
              <a:t> import </a:t>
            </a:r>
            <a:r>
              <a:rPr lang="en-US" dirty="0" err="1"/>
              <a:t>PiCamera</a:t>
            </a:r>
            <a:br>
              <a:rPr lang="en-US" dirty="0"/>
            </a:br>
            <a:r>
              <a:rPr lang="en-US" dirty="0"/>
              <a:t> from time import sleep </a:t>
            </a:r>
            <a:br>
              <a:rPr lang="en-US" dirty="0"/>
            </a:br>
            <a:r>
              <a:rPr lang="en-US" dirty="0"/>
              <a:t>camera = </a:t>
            </a:r>
            <a:r>
              <a:rPr lang="en-US" dirty="0" err="1"/>
              <a:t>PiCamera</a:t>
            </a:r>
            <a:r>
              <a:rPr lang="en-US" dirty="0"/>
              <a:t>() #define object</a:t>
            </a:r>
            <a:br>
              <a:rPr lang="en-US" dirty="0"/>
            </a:br>
            <a:r>
              <a:rPr lang="en-US" dirty="0" err="1"/>
              <a:t>camera.start_preview</a:t>
            </a:r>
            <a:r>
              <a:rPr lang="en-US" dirty="0"/>
              <a:t>()#</a:t>
            </a:r>
            <a:r>
              <a:rPr lang="en-US" dirty="0" err="1"/>
              <a:t>stsrt</a:t>
            </a:r>
            <a:r>
              <a:rPr lang="en-US" dirty="0"/>
              <a:t> the cam </a:t>
            </a:r>
            <a:br>
              <a:rPr lang="en-US" dirty="0"/>
            </a:br>
            <a:r>
              <a:rPr lang="en-US" dirty="0"/>
              <a:t>sleep(10) #pause</a:t>
            </a:r>
            <a:br>
              <a:rPr lang="en-US" dirty="0"/>
            </a:br>
            <a:r>
              <a:rPr lang="en-US" dirty="0" err="1"/>
              <a:t>camera.stop_preview</a:t>
            </a:r>
            <a:r>
              <a:rPr lang="en-US" dirty="0"/>
              <a:t>()#stop the cam</a:t>
            </a:r>
          </a:p>
          <a:p>
            <a:r>
              <a:rPr lang="en-US" dirty="0"/>
              <a:t>Note: Open a new file and save it as </a:t>
            </a:r>
            <a:r>
              <a:rPr lang="en-US" dirty="0" err="1"/>
              <a:t>camera.py</a:t>
            </a:r>
            <a:r>
              <a:rPr lang="en-US" dirty="0"/>
              <a:t>. It's important that you </a:t>
            </a:r>
            <a:r>
              <a:rPr lang="en-US" b="1" dirty="0"/>
              <a:t>do not</a:t>
            </a:r>
            <a:r>
              <a:rPr lang="en-US" dirty="0"/>
              <a:t> save it as </a:t>
            </a:r>
            <a:r>
              <a:rPr lang="en-US" dirty="0" err="1"/>
              <a:t>picamera.py</a:t>
            </a:r>
            <a:r>
              <a:rPr lang="en-US" dirty="0"/>
              <a:t>.</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116823275"/>
      </p:ext>
    </p:extLst>
  </p:cSld>
  <p:clrMapOvr>
    <a:masterClrMapping/>
  </p:clrMapOvr>
  <p:transition spd="slow">
    <p:cover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a:t>
            </a:r>
          </a:p>
        </p:txBody>
      </p:sp>
      <p:sp>
        <p:nvSpPr>
          <p:cNvPr id="3" name="Content Placeholder 2"/>
          <p:cNvSpPr>
            <a:spLocks noGrp="1"/>
          </p:cNvSpPr>
          <p:nvPr>
            <p:ph idx="1"/>
          </p:nvPr>
        </p:nvSpPr>
        <p:spPr/>
        <p:txBody>
          <a:bodyPr/>
          <a:lstStyle/>
          <a:p>
            <a:pPr marL="0" indent="0">
              <a:buNone/>
            </a:pPr>
            <a:r>
              <a:rPr lang="en-US" b="1" dirty="0" err="1"/>
              <a:t>camera.start_preview</a:t>
            </a:r>
            <a:r>
              <a:rPr lang="en-US" b="1" dirty="0"/>
              <a:t>()</a:t>
            </a:r>
            <a:endParaRPr lang="en-US" dirty="0"/>
          </a:p>
          <a:p>
            <a:pPr marL="0" indent="0">
              <a:buNone/>
            </a:pPr>
            <a:r>
              <a:rPr lang="en-US" b="1" dirty="0" err="1"/>
              <a:t>camera.annotate_background</a:t>
            </a:r>
            <a:r>
              <a:rPr lang="en-US" b="1" dirty="0"/>
              <a:t> = Color('blue')</a:t>
            </a:r>
            <a:endParaRPr lang="en-US" dirty="0"/>
          </a:p>
          <a:p>
            <a:pPr marL="0" indent="0">
              <a:buNone/>
            </a:pPr>
            <a:r>
              <a:rPr lang="en-US" b="1" dirty="0" err="1"/>
              <a:t>camera.annotate_foreground</a:t>
            </a:r>
            <a:r>
              <a:rPr lang="en-US" b="1" dirty="0"/>
              <a:t> = Color('yellow')</a:t>
            </a:r>
            <a:endParaRPr lang="en-US" dirty="0"/>
          </a:p>
          <a:p>
            <a:pPr marL="0" indent="0">
              <a:buNone/>
            </a:pPr>
            <a:r>
              <a:rPr lang="en-US" b="1" dirty="0" err="1"/>
              <a:t>camera.annotate_text</a:t>
            </a:r>
            <a:r>
              <a:rPr lang="en-US" b="1" dirty="0"/>
              <a:t> = " Hello world "</a:t>
            </a:r>
            <a:endParaRPr lang="en-US" dirty="0"/>
          </a:p>
          <a:p>
            <a:pPr marL="0" indent="0">
              <a:buNone/>
            </a:pPr>
            <a:r>
              <a:rPr lang="en-US" b="1" dirty="0"/>
              <a:t>sleep(5)</a:t>
            </a:r>
            <a:endParaRPr lang="en-US" dirty="0"/>
          </a:p>
          <a:p>
            <a:pPr marL="0" indent="0">
              <a:buNone/>
            </a:pPr>
            <a:r>
              <a:rPr lang="en-US" b="1" dirty="0" err="1"/>
              <a:t>camera.stop_preview</a:t>
            </a:r>
            <a:r>
              <a:rPr lang="en-US" b="1" dirty="0"/>
              <a: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2128237915"/>
      </p:ext>
    </p:extLst>
  </p:cSld>
  <p:clrMapOvr>
    <a:masterClrMapping/>
  </p:clrMapOvr>
  <p:transition spd="slow">
    <p:cover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take still pics!</a:t>
            </a:r>
          </a:p>
        </p:txBody>
      </p:sp>
      <p:sp>
        <p:nvSpPr>
          <p:cNvPr id="3" name="Content Placeholder 2"/>
          <p:cNvSpPr>
            <a:spLocks noGrp="1"/>
          </p:cNvSpPr>
          <p:nvPr>
            <p:ph idx="1"/>
          </p:nvPr>
        </p:nvSpPr>
        <p:spPr/>
        <p:txBody>
          <a:bodyPr>
            <a:noAutofit/>
          </a:bodyPr>
          <a:lstStyle/>
          <a:p>
            <a:pPr marL="0" indent="0">
              <a:buNone/>
            </a:pPr>
            <a:r>
              <a:rPr lang="en-US" sz="2000" b="1" dirty="0" err="1"/>
              <a:t>camera.capture</a:t>
            </a:r>
            <a:r>
              <a:rPr lang="en-US" sz="2000" b="1" dirty="0"/>
              <a:t>('/home/pi/Desktop/</a:t>
            </a:r>
            <a:r>
              <a:rPr lang="en-US" sz="2000" b="1" dirty="0" err="1"/>
              <a:t>image.jpg</a:t>
            </a:r>
            <a:r>
              <a:rPr lang="en-US" sz="2000" b="1" dirty="0"/>
              <a:t>')</a:t>
            </a:r>
            <a:endParaRPr lang="en-US" sz="2000" dirty="0"/>
          </a:p>
          <a:p>
            <a:pPr marL="0" indent="0">
              <a:buNone/>
            </a:pPr>
            <a:r>
              <a:rPr lang="en-US" sz="2000" b="1" dirty="0" err="1"/>
              <a:t>note</a:t>
            </a:r>
            <a:r>
              <a:rPr lang="en-US" sz="2000" dirty="0" err="1"/>
              <a:t>:t's</a:t>
            </a:r>
            <a:r>
              <a:rPr lang="en-US" sz="2000" dirty="0"/>
              <a:t> important to sleep for at least 2 seconds before capturing, to give the sensor time to set its light levels.</a:t>
            </a:r>
          </a:p>
          <a:p>
            <a:pPr marL="0" indent="0">
              <a:buNone/>
            </a:pPr>
            <a:r>
              <a:rPr lang="en-US" sz="2000" dirty="0"/>
              <a:t>You'll see your photo on the Desktop. Double-click the file icon to open it:</a:t>
            </a:r>
          </a:p>
          <a:p>
            <a:pPr marL="0" indent="0">
              <a:buNone/>
            </a:pPr>
            <a:r>
              <a:rPr lang="en-US" sz="2000" dirty="0"/>
              <a:t>Now try adding a loop to take five pictures in a row</a:t>
            </a:r>
          </a:p>
          <a:p>
            <a:pPr marL="0" indent="0">
              <a:buNone/>
            </a:pPr>
            <a:endParaRPr lang="en-US" sz="2000"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34407750"/>
      </p:ext>
    </p:extLst>
  </p:cSld>
  <p:clrMapOvr>
    <a:masterClrMapping/>
  </p:clrMapOvr>
  <p:transition spd="slow">
    <p:cover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Activity time!</a:t>
            </a:r>
          </a:p>
        </p:txBody>
      </p:sp>
      <p:sp>
        <p:nvSpPr>
          <p:cNvPr id="8" name="Text Placeholder 7"/>
          <p:cNvSpPr>
            <a:spLocks noGrp="1"/>
          </p:cNvSpPr>
          <p:nvPr>
            <p:ph type="body" idx="1"/>
          </p:nvPr>
        </p:nvSpPr>
        <p:spPr/>
        <p:txBody>
          <a:bodyPr>
            <a:noAutofit/>
          </a:bodyPr>
          <a:lstStyle/>
          <a:p>
            <a:r>
              <a:rPr lang="en-US" sz="4400" dirty="0">
                <a:solidFill>
                  <a:schemeClr val="tx1"/>
                </a:solidFill>
              </a:rPr>
              <a:t>Try to take five pictures in a row!!</a:t>
            </a:r>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039933485"/>
      </p:ext>
    </p:extLst>
  </p:cSld>
  <p:clrMapOvr>
    <a:masterClrMapping/>
  </p:clrMapOvr>
  <p:transition spd="slow">
    <p:cover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lnSpc>
                <a:spcPct val="200000"/>
              </a:lnSpc>
            </a:pPr>
            <a:r>
              <a:rPr lang="en-US" sz="2400" b="1" dirty="0">
                <a:hlinkClick r:id="rId2" action="ppaction://hlinksldjump"/>
              </a:rPr>
              <a:t>Recording video</a:t>
            </a:r>
            <a:endParaRPr lang="en-US" sz="2400" b="1" dirty="0"/>
          </a:p>
          <a:p>
            <a:pPr algn="ctr">
              <a:lnSpc>
                <a:spcPct val="200000"/>
              </a:lnSpc>
            </a:pPr>
            <a:r>
              <a:rPr lang="en-US" sz="2400" b="1" dirty="0">
                <a:hlinkClick r:id="rId3" action="ppaction://hlinksldjump"/>
              </a:rPr>
              <a:t>Adding effects</a:t>
            </a:r>
            <a:endParaRPr lang="en-US" sz="2400" b="1" dirty="0"/>
          </a:p>
          <a:p>
            <a:pPr algn="ctr">
              <a:lnSpc>
                <a:spcPct val="200000"/>
              </a:lnSpc>
            </a:pPr>
            <a:r>
              <a:rPr lang="en-US" sz="2400" b="1" dirty="0">
                <a:hlinkClick r:id="rId4" action="ppaction://hlinksldjump"/>
              </a:rPr>
              <a:t>Use of filters </a:t>
            </a:r>
            <a:endParaRPr lang="en-US" sz="2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662436415"/>
      </p:ext>
    </p:extLst>
  </p:cSld>
  <p:clrMapOvr>
    <a:masterClrMapping/>
  </p:clrMapOvr>
  <p:transition spd="slow">
    <p:cover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Steps to Live streaming </a:t>
            </a:r>
          </a:p>
        </p:txBody>
      </p:sp>
      <p:sp>
        <p:nvSpPr>
          <p:cNvPr id="3" name="Content Placeholder 2"/>
          <p:cNvSpPr>
            <a:spLocks noGrp="1"/>
          </p:cNvSpPr>
          <p:nvPr>
            <p:ph idx="1"/>
          </p:nvPr>
        </p:nvSpPr>
        <p:spPr>
          <a:xfrm>
            <a:off x="0" y="1979447"/>
            <a:ext cx="12191999" cy="4717915"/>
          </a:xfrm>
        </p:spPr>
        <p:txBody>
          <a:bodyPr>
            <a:noAutofit/>
          </a:bodyPr>
          <a:lstStyle/>
          <a:p>
            <a:pPr marL="0" indent="0">
              <a:lnSpc>
                <a:spcPct val="150000"/>
              </a:lnSpc>
              <a:buNone/>
            </a:pPr>
            <a:r>
              <a:rPr lang="en-US" sz="2000" u="sng" dirty="0"/>
              <a:t>Install build dependencies</a:t>
            </a:r>
            <a:br>
              <a:rPr lang="en-US" sz="2000" u="sng" dirty="0"/>
            </a:br>
            <a:r>
              <a:rPr lang="en-US" sz="2000" dirty="0"/>
              <a:t>The following command installs the three libraries that MJPG-Streamer uses:</a:t>
            </a:r>
            <a:br>
              <a:rPr lang="en-US" sz="2000" dirty="0"/>
            </a:br>
            <a:r>
              <a:rPr lang="en-US" sz="2000" b="1" dirty="0"/>
              <a:t>$ </a:t>
            </a:r>
            <a:r>
              <a:rPr lang="en-US" sz="2000" b="1" dirty="0" err="1"/>
              <a:t>sudo</a:t>
            </a:r>
            <a:r>
              <a:rPr lang="en-US" sz="2000" b="1" dirty="0"/>
              <a:t> apt-get install libjpeg8-dev </a:t>
            </a:r>
            <a:r>
              <a:rPr lang="en-US" sz="2000" b="1" dirty="0" err="1"/>
              <a:t>imagemagick</a:t>
            </a:r>
            <a:r>
              <a:rPr lang="en-US" sz="2000" b="1" dirty="0"/>
              <a:t> libv4l-dev</a:t>
            </a:r>
          </a:p>
          <a:p>
            <a:pPr marL="0" indent="0">
              <a:lnSpc>
                <a:spcPct val="150000"/>
              </a:lnSpc>
              <a:buNone/>
            </a:pPr>
            <a:r>
              <a:rPr lang="en-US" sz="2000" u="sng" dirty="0"/>
              <a:t>2. Add missing </a:t>
            </a:r>
            <a:r>
              <a:rPr lang="en-US" sz="2000" u="sng" dirty="0" err="1"/>
              <a:t>videodev.h</a:t>
            </a:r>
            <a:br>
              <a:rPr lang="en-US" sz="2000" u="sng" dirty="0"/>
            </a:br>
            <a:r>
              <a:rPr lang="en-US" sz="2000" dirty="0"/>
              <a:t>The </a:t>
            </a:r>
            <a:r>
              <a:rPr lang="en-US" sz="2000" dirty="0" err="1"/>
              <a:t>videodev.h</a:t>
            </a:r>
            <a:r>
              <a:rPr lang="en-US" sz="2000" dirty="0"/>
              <a:t> header file that MJPG-Streamer needs has been replaced with a videodev2.h.</a:t>
            </a:r>
            <a:br>
              <a:rPr lang="en-US" sz="2000" dirty="0"/>
            </a:br>
            <a:r>
              <a:rPr lang="en-US" sz="2000" b="1" dirty="0"/>
              <a:t>$ </a:t>
            </a:r>
            <a:r>
              <a:rPr lang="en-US" sz="2000" b="1" dirty="0" err="1"/>
              <a:t>sudo</a:t>
            </a:r>
            <a:r>
              <a:rPr lang="en-US" sz="2000" b="1" dirty="0"/>
              <a:t> ln -s /</a:t>
            </a:r>
            <a:r>
              <a:rPr lang="en-US" sz="2000" b="1" dirty="0" err="1"/>
              <a:t>usr</a:t>
            </a:r>
            <a:r>
              <a:rPr lang="en-US" sz="2000" b="1" dirty="0"/>
              <a:t>/include/</a:t>
            </a:r>
            <a:r>
              <a:rPr lang="en-US" sz="2000" b="1" dirty="0" err="1"/>
              <a:t>linux</a:t>
            </a:r>
            <a:r>
              <a:rPr lang="en-US" sz="2000" b="1" dirty="0"/>
              <a:t>/videodev2.h /</a:t>
            </a:r>
            <a:r>
              <a:rPr lang="en-US" sz="2000" b="1" dirty="0" err="1"/>
              <a:t>usr</a:t>
            </a:r>
            <a:r>
              <a:rPr lang="en-US" sz="2000" b="1" dirty="0"/>
              <a:t>/include/</a:t>
            </a:r>
            <a:r>
              <a:rPr lang="en-US" sz="2000" b="1" dirty="0" err="1"/>
              <a:t>linux</a:t>
            </a:r>
            <a:r>
              <a:rPr lang="en-US" sz="2000" b="1" dirty="0"/>
              <a:t>/</a:t>
            </a:r>
            <a:r>
              <a:rPr lang="en-US" sz="2000" b="1" dirty="0" err="1"/>
              <a:t>videodev.h</a:t>
            </a:r>
            <a:endParaRPr lang="en-US" sz="2000" b="1" dirty="0"/>
          </a:p>
          <a:p>
            <a:pPr marL="0" indent="0">
              <a:lnSpc>
                <a:spcPct val="150000"/>
              </a:lnSpc>
              <a:buNone/>
            </a:pPr>
            <a:r>
              <a:rPr lang="en-US" sz="2000" u="sng" dirty="0"/>
              <a:t>3. Download MJPG-Streamer</a:t>
            </a:r>
            <a:br>
              <a:rPr lang="en-US" sz="2000" u="sng" dirty="0"/>
            </a:br>
            <a:r>
              <a:rPr lang="en-US" sz="2000" dirty="0"/>
              <a:t>The source code for MJPG-Streamer is available at </a:t>
            </a:r>
            <a:r>
              <a:rPr lang="en-US" sz="2000" dirty="0" err="1"/>
              <a:t>sourceforge.net</a:t>
            </a:r>
            <a:r>
              <a:rPr lang="en-US" sz="2000" dirty="0"/>
              <a:t>, but it is tricky to find the direct download link:  </a:t>
            </a:r>
            <a:r>
              <a:rPr lang="en-US" sz="2000" b="1" dirty="0"/>
              <a:t>$ </a:t>
            </a:r>
            <a:r>
              <a:rPr lang="en-US" sz="2000" b="1" dirty="0" err="1"/>
              <a:t>wget</a:t>
            </a:r>
            <a:r>
              <a:rPr lang="en-US" sz="2000" b="1" dirty="0"/>
              <a:t> http://</a:t>
            </a:r>
            <a:r>
              <a:rPr lang="en-US" sz="2000" b="1" dirty="0" err="1"/>
              <a:t>sourceforge.net</a:t>
            </a:r>
            <a:r>
              <a:rPr lang="en-US" sz="2000" b="1" dirty="0"/>
              <a:t>/code-snapshots/</a:t>
            </a:r>
            <a:r>
              <a:rPr lang="en-US" sz="2000" b="1" dirty="0" err="1"/>
              <a:t>svn</a:t>
            </a:r>
            <a:r>
              <a:rPr lang="en-US" sz="2000" b="1" dirty="0"/>
              <a:t>/m/</a:t>
            </a:r>
            <a:r>
              <a:rPr lang="en-US" sz="2000" b="1" dirty="0" err="1"/>
              <a:t>mj</a:t>
            </a:r>
            <a:r>
              <a:rPr lang="en-US" sz="2000" b="1" dirty="0"/>
              <a:t>/</a:t>
            </a:r>
            <a:r>
              <a:rPr lang="en-US" sz="2000" b="1" dirty="0" err="1"/>
              <a:t>mjpg</a:t>
            </a:r>
            <a:r>
              <a:rPr lang="en-US" sz="2000" b="1" dirty="0"/>
              <a:t>-streamer/code/mjpg-streamer-code-182.zip</a:t>
            </a:r>
          </a:p>
          <a:p>
            <a:pPr marL="0" indent="0">
              <a:lnSpc>
                <a:spcPct val="150000"/>
              </a:lnSpc>
              <a:buNone/>
            </a:pPr>
            <a:endParaRPr lang="en-US" sz="2000"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971120463"/>
      </p:ext>
    </p:extLst>
  </p:cSld>
  <p:clrMapOvr>
    <a:masterClrMapping/>
  </p:clrMapOvr>
  <p:transition spd="slow">
    <p:cover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p:cNvSpPr txBox="1"/>
          <p:nvPr/>
        </p:nvSpPr>
        <p:spPr>
          <a:xfrm>
            <a:off x="395417" y="840259"/>
            <a:ext cx="12944569" cy="6524863"/>
          </a:xfrm>
          <a:prstGeom prst="rect">
            <a:avLst/>
          </a:prstGeom>
          <a:noFill/>
        </p:spPr>
        <p:txBody>
          <a:bodyPr wrap="none" rtlCol="0">
            <a:spAutoFit/>
          </a:bodyPr>
          <a:lstStyle/>
          <a:p>
            <a:r>
              <a:rPr lang="en-US" sz="2000" u="sng" dirty="0"/>
              <a:t>4. Unzip the MJPG-Streamer source code</a:t>
            </a:r>
          </a:p>
          <a:p>
            <a:r>
              <a:rPr lang="en-US" sz="2000" dirty="0"/>
              <a:t>The source code download is a compressed zip file. </a:t>
            </a:r>
            <a:br>
              <a:rPr lang="en-US" sz="2000" dirty="0"/>
            </a:br>
            <a:r>
              <a:rPr lang="en-US" sz="2000" b="1" dirty="0"/>
              <a:t>$ unzip mjpg-streamer-code-182.zip</a:t>
            </a:r>
          </a:p>
          <a:p>
            <a:endParaRPr lang="en-US" sz="2000" b="1" dirty="0"/>
          </a:p>
          <a:p>
            <a:r>
              <a:rPr lang="en-US" sz="2000" u="sng" dirty="0"/>
              <a:t>5. Build MJPG-Streamer</a:t>
            </a:r>
          </a:p>
          <a:p>
            <a:r>
              <a:rPr lang="en-US" sz="2000" dirty="0"/>
              <a:t>MJPG-Streamer comes with several plugins, but only a couple of them are needed to stream the video</a:t>
            </a:r>
          </a:p>
          <a:p>
            <a:r>
              <a:rPr lang="en-US" sz="2000" b="1" dirty="0"/>
              <a:t>$ cd mjpg-streamer-code-182/</a:t>
            </a:r>
            <a:r>
              <a:rPr lang="en-US" sz="2000" b="1" dirty="0" err="1"/>
              <a:t>mjpg</a:t>
            </a:r>
            <a:r>
              <a:rPr lang="en-US" sz="2000" b="1" dirty="0"/>
              <a:t>-streamer</a:t>
            </a:r>
          </a:p>
          <a:p>
            <a:r>
              <a:rPr lang="en-US" sz="2000" b="1" dirty="0"/>
              <a:t>$ make </a:t>
            </a:r>
            <a:r>
              <a:rPr lang="en-US" sz="2000" b="1" dirty="0" err="1"/>
              <a:t>mjpg_streamer</a:t>
            </a:r>
            <a:r>
              <a:rPr lang="en-US" sz="2000" b="1" dirty="0"/>
              <a:t> </a:t>
            </a:r>
            <a:r>
              <a:rPr lang="en-US" sz="2000" b="1" dirty="0" err="1"/>
              <a:t>input_file.so</a:t>
            </a:r>
            <a:r>
              <a:rPr lang="en-US" sz="2000" b="1" dirty="0"/>
              <a:t> </a:t>
            </a:r>
            <a:r>
              <a:rPr lang="en-US" sz="2000" b="1" dirty="0" err="1"/>
              <a:t>output_http.so</a:t>
            </a:r>
            <a:endParaRPr lang="en-US" sz="2000" b="1" dirty="0"/>
          </a:p>
          <a:p>
            <a:endParaRPr lang="en-US" sz="2000" dirty="0"/>
          </a:p>
          <a:p>
            <a:r>
              <a:rPr lang="en-US" sz="2000" u="sng" dirty="0"/>
              <a:t>6. Install MJPG-Streamer</a:t>
            </a:r>
          </a:p>
          <a:p>
            <a:r>
              <a:rPr lang="en-US" sz="2000" b="1" dirty="0"/>
              <a:t>$ </a:t>
            </a:r>
            <a:r>
              <a:rPr lang="en-US" sz="2000" b="1" dirty="0" err="1"/>
              <a:t>sudo</a:t>
            </a:r>
            <a:r>
              <a:rPr lang="en-US" sz="2000" b="1" dirty="0"/>
              <a:t> </a:t>
            </a:r>
            <a:r>
              <a:rPr lang="en-US" sz="2000" b="1" dirty="0" err="1"/>
              <a:t>cp</a:t>
            </a:r>
            <a:r>
              <a:rPr lang="en-US" sz="2000" b="1" dirty="0"/>
              <a:t> </a:t>
            </a:r>
            <a:r>
              <a:rPr lang="en-US" sz="2000" b="1" dirty="0" err="1"/>
              <a:t>mjpg_streamer</a:t>
            </a:r>
            <a:r>
              <a:rPr lang="en-US" sz="2000" b="1" dirty="0"/>
              <a:t> /</a:t>
            </a:r>
            <a:r>
              <a:rPr lang="en-US" sz="2000" b="1" dirty="0" err="1"/>
              <a:t>usr</a:t>
            </a:r>
            <a:r>
              <a:rPr lang="en-US" sz="2000" b="1" dirty="0"/>
              <a:t>/local/bin</a:t>
            </a:r>
          </a:p>
          <a:p>
            <a:r>
              <a:rPr lang="en-US" sz="2000" b="1" dirty="0"/>
              <a:t>$ </a:t>
            </a:r>
            <a:r>
              <a:rPr lang="en-US" sz="2000" b="1" dirty="0" err="1"/>
              <a:t>sudo</a:t>
            </a:r>
            <a:r>
              <a:rPr lang="en-US" sz="2000" b="1" dirty="0"/>
              <a:t> </a:t>
            </a:r>
            <a:r>
              <a:rPr lang="en-US" sz="2000" b="1" dirty="0" err="1"/>
              <a:t>cp</a:t>
            </a:r>
            <a:r>
              <a:rPr lang="en-US" sz="2000" b="1" dirty="0"/>
              <a:t> </a:t>
            </a:r>
            <a:r>
              <a:rPr lang="en-US" sz="2000" b="1" dirty="0" err="1"/>
              <a:t>output_http.so</a:t>
            </a:r>
            <a:r>
              <a:rPr lang="en-US" sz="2000" b="1" dirty="0"/>
              <a:t> </a:t>
            </a:r>
            <a:r>
              <a:rPr lang="en-US" sz="2000" b="1" dirty="0" err="1"/>
              <a:t>input_file.so</a:t>
            </a:r>
            <a:r>
              <a:rPr lang="en-US" sz="2000" b="1" dirty="0"/>
              <a:t> /</a:t>
            </a:r>
            <a:r>
              <a:rPr lang="en-US" sz="2000" b="1" dirty="0" err="1"/>
              <a:t>usr</a:t>
            </a:r>
            <a:r>
              <a:rPr lang="en-US" sz="2000" b="1" dirty="0"/>
              <a:t>/local/lib/</a:t>
            </a:r>
          </a:p>
          <a:p>
            <a:r>
              <a:rPr lang="en-US" sz="2000" b="1" dirty="0"/>
              <a:t>$ </a:t>
            </a:r>
            <a:r>
              <a:rPr lang="en-US" sz="2000" b="1" dirty="0" err="1"/>
              <a:t>sudo</a:t>
            </a:r>
            <a:r>
              <a:rPr lang="en-US" sz="2000" b="1" dirty="0"/>
              <a:t> </a:t>
            </a:r>
            <a:r>
              <a:rPr lang="en-US" sz="2000" b="1" dirty="0" err="1"/>
              <a:t>cp</a:t>
            </a:r>
            <a:r>
              <a:rPr lang="en-US" sz="2000" b="1" dirty="0"/>
              <a:t> -R www /</a:t>
            </a:r>
            <a:r>
              <a:rPr lang="en-US" sz="2000" b="1" dirty="0" err="1"/>
              <a:t>usr</a:t>
            </a:r>
            <a:r>
              <a:rPr lang="en-US" sz="2000" b="1" dirty="0"/>
              <a:t>/local/www</a:t>
            </a:r>
          </a:p>
          <a:p>
            <a:endParaRPr lang="en-US" sz="2000" b="1" dirty="0"/>
          </a:p>
          <a:p>
            <a:r>
              <a:rPr lang="en-US" sz="2000" u="sng" dirty="0"/>
              <a:t>7. Start the camera</a:t>
            </a:r>
          </a:p>
          <a:p>
            <a:r>
              <a:rPr lang="en-US" sz="2000" b="1" dirty="0"/>
              <a:t>$ </a:t>
            </a:r>
            <a:r>
              <a:rPr lang="en-US" sz="2000" b="1" dirty="0" err="1"/>
              <a:t>mkdir</a:t>
            </a:r>
            <a:r>
              <a:rPr lang="en-US" sz="2000" b="1" dirty="0"/>
              <a:t> /</a:t>
            </a:r>
            <a:r>
              <a:rPr lang="en-US" sz="2000" b="1" dirty="0" err="1"/>
              <a:t>tmp</a:t>
            </a:r>
            <a:r>
              <a:rPr lang="en-US" sz="2000" b="1" dirty="0"/>
              <a:t>/stream</a:t>
            </a:r>
          </a:p>
          <a:p>
            <a:r>
              <a:rPr lang="en-US" sz="2000" dirty="0"/>
              <a:t> </a:t>
            </a:r>
          </a:p>
          <a:p>
            <a:r>
              <a:rPr lang="en-US" sz="2000" u="sng" dirty="0"/>
              <a:t>8. </a:t>
            </a:r>
            <a:r>
              <a:rPr lang="en-US" sz="2000" u="sng" dirty="0" err="1"/>
              <a:t>Creat</a:t>
            </a:r>
            <a:r>
              <a:rPr lang="en-US" sz="2000" u="sng" dirty="0"/>
              <a:t> a Bash script to run the camera.</a:t>
            </a:r>
          </a:p>
          <a:p>
            <a:r>
              <a:rPr lang="en-US" sz="2000" b="1" dirty="0"/>
              <a:t> $ </a:t>
            </a:r>
            <a:r>
              <a:rPr lang="en-US" sz="2000" b="1" dirty="0" err="1"/>
              <a:t>sudo</a:t>
            </a:r>
            <a:r>
              <a:rPr lang="en-US" sz="2000" b="1" dirty="0"/>
              <a:t> </a:t>
            </a:r>
            <a:r>
              <a:rPr lang="en-US" sz="2000" b="1" dirty="0" err="1"/>
              <a:t>nano</a:t>
            </a:r>
            <a:r>
              <a:rPr lang="en-US" sz="2000" b="1" dirty="0"/>
              <a:t> </a:t>
            </a:r>
            <a:r>
              <a:rPr lang="en-US" sz="2000" b="1" dirty="0" err="1"/>
              <a:t>streamstart.sh</a:t>
            </a:r>
            <a:endParaRPr lang="en-US" sz="2000" b="1" dirty="0"/>
          </a:p>
          <a:p>
            <a:r>
              <a:rPr lang="en-US" sz="2000" dirty="0"/>
              <a:t> </a:t>
            </a:r>
          </a:p>
          <a:p>
            <a:endParaRPr lang="en-US" sz="2000" dirty="0"/>
          </a:p>
        </p:txBody>
      </p:sp>
    </p:spTree>
    <p:extLst>
      <p:ext uri="{BB962C8B-B14F-4D97-AF65-F5344CB8AC3E}">
        <p14:creationId xmlns:p14="http://schemas.microsoft.com/office/powerpoint/2010/main" val="1236093206"/>
      </p:ext>
    </p:extLst>
  </p:cSld>
  <p:clrMapOvr>
    <a:masterClrMapping/>
  </p:clrMapOvr>
  <p:transition spd="slow">
    <p:cover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4740" y="2399967"/>
            <a:ext cx="9905999" cy="4740037"/>
          </a:xfrm>
        </p:spPr>
        <p:txBody>
          <a:bodyPr>
            <a:normAutofit/>
          </a:bodyPr>
          <a:lstStyle/>
          <a:p>
            <a:pPr marL="0" indent="0">
              <a:buNone/>
            </a:pPr>
            <a:r>
              <a:rPr lang="en-US" sz="2400" dirty="0">
                <a:solidFill>
                  <a:schemeClr val="tx1"/>
                </a:solidFill>
              </a:rPr>
              <a:t>6.  Introduction to Pi camera.</a:t>
            </a:r>
          </a:p>
          <a:p>
            <a:pPr marL="0" indent="0">
              <a:buNone/>
            </a:pPr>
            <a:r>
              <a:rPr lang="en-US" sz="2400" dirty="0">
                <a:solidFill>
                  <a:schemeClr val="tx1"/>
                </a:solidFill>
              </a:rPr>
              <a:t>7.  Data transfer between PI and network servers.</a:t>
            </a:r>
          </a:p>
          <a:p>
            <a:pPr marL="1257300" lvl="2" indent="-457200">
              <a:buFont typeface="+mj-lt"/>
              <a:buAutoNum type="alphaLcParenR"/>
            </a:pPr>
            <a:r>
              <a:rPr lang="en-US" sz="2000" dirty="0">
                <a:solidFill>
                  <a:schemeClr val="tx1"/>
                </a:solidFill>
              </a:rPr>
              <a:t>Control led</a:t>
            </a:r>
          </a:p>
          <a:p>
            <a:pPr marL="1257300" lvl="2" indent="-457200">
              <a:buFont typeface="+mj-lt"/>
              <a:buAutoNum type="alphaLcParenR"/>
            </a:pPr>
            <a:r>
              <a:rPr lang="en-US" sz="2000" dirty="0">
                <a:solidFill>
                  <a:schemeClr val="tx1"/>
                </a:solidFill>
              </a:rPr>
              <a:t>Control buzzer</a:t>
            </a:r>
          </a:p>
          <a:p>
            <a:pPr marL="1257300" lvl="2" indent="-457200">
              <a:buFont typeface="+mj-lt"/>
              <a:buAutoNum type="alphaLcParenR"/>
            </a:pPr>
            <a:r>
              <a:rPr lang="en-US" sz="2000" dirty="0">
                <a:solidFill>
                  <a:schemeClr val="tx1"/>
                </a:solidFill>
              </a:rPr>
              <a:t>Control servo</a:t>
            </a:r>
          </a:p>
          <a:p>
            <a:pPr marL="1257300" lvl="2" indent="-457200">
              <a:buFont typeface="+mj-lt"/>
              <a:buAutoNum type="alphaLcParenR"/>
            </a:pPr>
            <a:r>
              <a:rPr lang="en-US" sz="2000" dirty="0">
                <a:solidFill>
                  <a:schemeClr val="tx1"/>
                </a:solidFill>
              </a:rPr>
              <a:t>Control dc motor</a:t>
            </a:r>
          </a:p>
          <a:p>
            <a:pPr marL="1257300" lvl="2" indent="-457200">
              <a:buFont typeface="+mj-lt"/>
              <a:buAutoNum type="alphaLcParenR"/>
            </a:pPr>
            <a:r>
              <a:rPr lang="en-US" sz="2000" dirty="0">
                <a:solidFill>
                  <a:schemeClr val="tx1"/>
                </a:solidFill>
              </a:rPr>
              <a:t>Control sense hat</a:t>
            </a:r>
          </a:p>
          <a:p>
            <a:pPr marL="1257300" lvl="2" indent="-457200">
              <a:buFont typeface="+mj-lt"/>
              <a:buAutoNum type="alphaLcParenR"/>
            </a:pPr>
            <a:r>
              <a:rPr lang="en-US" sz="2000" dirty="0">
                <a:solidFill>
                  <a:schemeClr val="tx1"/>
                </a:solidFill>
              </a:rPr>
              <a:t>Control </a:t>
            </a:r>
            <a:r>
              <a:rPr lang="en-US" sz="2000" dirty="0" err="1">
                <a:solidFill>
                  <a:schemeClr val="tx1"/>
                </a:solidFill>
              </a:rPr>
              <a:t>picamera</a:t>
            </a:r>
            <a:endParaRPr lang="en-US" sz="2000" dirty="0">
              <a:solidFill>
                <a:schemeClr val="tx1"/>
              </a:solidFill>
            </a:endParaRPr>
          </a:p>
          <a:p>
            <a:pPr marL="0" indent="0">
              <a:buNone/>
            </a:pPr>
            <a:r>
              <a:rPr lang="en-US" sz="2400" dirty="0">
                <a:solidFill>
                  <a:schemeClr val="tx1"/>
                </a:solidFill>
              </a:rPr>
              <a:t>8.  How to Host a Server on PI</a:t>
            </a:r>
          </a:p>
        </p:txBody>
      </p:sp>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85072221"/>
      </p:ext>
    </p:extLst>
  </p:cSld>
  <p:clrMapOvr>
    <a:masterClrMapping/>
  </p:clrMapOvr>
  <p:transition spd="slow">
    <p:cover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sp>
        <p:nvSpPr>
          <p:cNvPr id="3" name="Rectangle 2"/>
          <p:cNvSpPr/>
          <p:nvPr/>
        </p:nvSpPr>
        <p:spPr>
          <a:xfrm>
            <a:off x="98854" y="889844"/>
            <a:ext cx="12093146" cy="4985980"/>
          </a:xfrm>
          <a:prstGeom prst="rect">
            <a:avLst/>
          </a:prstGeom>
        </p:spPr>
        <p:txBody>
          <a:bodyPr wrap="square">
            <a:spAutoFit/>
          </a:bodyPr>
          <a:lstStyle/>
          <a:p>
            <a:r>
              <a:rPr lang="en-US" sz="2000" dirty="0"/>
              <a:t>-INCLUDE THESE COMMANDS IN THE SCRIPT</a:t>
            </a:r>
          </a:p>
          <a:p>
            <a:r>
              <a:rPr lang="en-US" sz="2000" dirty="0"/>
              <a:t> </a:t>
            </a:r>
          </a:p>
          <a:p>
            <a:r>
              <a:rPr lang="en-US" sz="2000" dirty="0"/>
              <a:t> </a:t>
            </a:r>
            <a:r>
              <a:rPr lang="en-US" sz="2000" b="1" dirty="0" err="1"/>
              <a:t>raspistill</a:t>
            </a:r>
            <a:r>
              <a:rPr lang="en-US" sz="2000" b="1" dirty="0"/>
              <a:t> --</a:t>
            </a:r>
            <a:r>
              <a:rPr lang="en-US" sz="2000" b="1" dirty="0" err="1"/>
              <a:t>nopreview</a:t>
            </a:r>
            <a:r>
              <a:rPr lang="en-US" sz="2000" b="1" dirty="0"/>
              <a:t> -w 640 -h 480 -q 5 -o /</a:t>
            </a:r>
            <a:r>
              <a:rPr lang="en-US" sz="2000" b="1" dirty="0" err="1"/>
              <a:t>tmp</a:t>
            </a:r>
            <a:r>
              <a:rPr lang="en-US" sz="2000" b="1" dirty="0"/>
              <a:t>/stream/</a:t>
            </a:r>
            <a:r>
              <a:rPr lang="en-US" sz="2000" b="1" dirty="0" err="1"/>
              <a:t>pic.jpg</a:t>
            </a:r>
            <a:r>
              <a:rPr lang="en-US" sz="2000" b="1" dirty="0"/>
              <a:t> -</a:t>
            </a:r>
            <a:r>
              <a:rPr lang="en-US" sz="2000" b="1" dirty="0" err="1"/>
              <a:t>tl</a:t>
            </a:r>
            <a:r>
              <a:rPr lang="en-US" sz="2000" b="1" dirty="0"/>
              <a:t> 100 -t 9999999 -</a:t>
            </a:r>
            <a:r>
              <a:rPr lang="en-US" sz="2000" b="1" dirty="0" err="1"/>
              <a:t>th</a:t>
            </a:r>
            <a:r>
              <a:rPr lang="en-US" sz="2000" b="1" dirty="0"/>
              <a:t> 0:0:0 &amp;</a:t>
            </a:r>
          </a:p>
          <a:p>
            <a:r>
              <a:rPr lang="en-US" sz="2000" dirty="0"/>
              <a:t> </a:t>
            </a:r>
          </a:p>
          <a:p>
            <a:r>
              <a:rPr lang="en-US" sz="2000" dirty="0"/>
              <a:t> </a:t>
            </a:r>
          </a:p>
          <a:p>
            <a:r>
              <a:rPr lang="en-US" sz="2000" b="1" dirty="0"/>
              <a:t>LD_LIBRARY_PATH=/</a:t>
            </a:r>
            <a:r>
              <a:rPr lang="en-US" sz="2000" b="1" dirty="0" err="1"/>
              <a:t>usr</a:t>
            </a:r>
            <a:r>
              <a:rPr lang="en-US" sz="2000" b="1" dirty="0"/>
              <a:t>/local/lib </a:t>
            </a:r>
            <a:r>
              <a:rPr lang="en-US" sz="2000" b="1" dirty="0" err="1"/>
              <a:t>mjpg_streamer</a:t>
            </a:r>
            <a:r>
              <a:rPr lang="en-US" sz="2000" b="1" dirty="0"/>
              <a:t> -</a:t>
            </a:r>
            <a:r>
              <a:rPr lang="en-US" sz="2000" b="1" dirty="0" err="1"/>
              <a:t>i</a:t>
            </a:r>
            <a:r>
              <a:rPr lang="en-US" sz="2000" b="1" dirty="0"/>
              <a:t> "</a:t>
            </a:r>
            <a:r>
              <a:rPr lang="en-US" sz="2000" b="1" dirty="0" err="1"/>
              <a:t>input_file.so</a:t>
            </a:r>
            <a:r>
              <a:rPr lang="en-US" sz="2000" b="1" dirty="0"/>
              <a:t> -f /</a:t>
            </a:r>
            <a:r>
              <a:rPr lang="en-US" sz="2000" b="1" dirty="0" err="1"/>
              <a:t>tmp</a:t>
            </a:r>
            <a:r>
              <a:rPr lang="en-US" sz="2000" b="1" dirty="0"/>
              <a:t>/stream -n </a:t>
            </a:r>
            <a:r>
              <a:rPr lang="en-US" sz="2000" b="1" dirty="0" err="1"/>
              <a:t>pic.jpg</a:t>
            </a:r>
            <a:r>
              <a:rPr lang="en-US" sz="2000" b="1" dirty="0"/>
              <a:t>" -o "</a:t>
            </a:r>
            <a:r>
              <a:rPr lang="en-US" sz="2000" b="1" dirty="0" err="1"/>
              <a:t>output_http.so</a:t>
            </a:r>
            <a:r>
              <a:rPr lang="en-US" sz="2000" b="1" dirty="0"/>
              <a:t> -w /</a:t>
            </a:r>
            <a:r>
              <a:rPr lang="en-US" sz="2000" b="1" dirty="0" err="1"/>
              <a:t>usr</a:t>
            </a:r>
            <a:r>
              <a:rPr lang="en-US" sz="2000" b="1" dirty="0"/>
              <a:t>/local/www"</a:t>
            </a:r>
          </a:p>
          <a:p>
            <a:r>
              <a:rPr lang="en-US" sz="2000" dirty="0"/>
              <a:t> </a:t>
            </a:r>
          </a:p>
          <a:p>
            <a:r>
              <a:rPr lang="en-US" sz="2000" dirty="0"/>
              <a:t> </a:t>
            </a:r>
          </a:p>
          <a:p>
            <a:r>
              <a:rPr lang="en-US" sz="2000" dirty="0"/>
              <a:t>-save and quit </a:t>
            </a:r>
          </a:p>
          <a:p>
            <a:r>
              <a:rPr lang="en-US" sz="2000" dirty="0"/>
              <a:t> </a:t>
            </a:r>
          </a:p>
          <a:p>
            <a:r>
              <a:rPr lang="en-US" sz="2000" dirty="0"/>
              <a:t>9. </a:t>
            </a:r>
            <a:r>
              <a:rPr lang="en-US" sz="2000" u="sng" dirty="0"/>
              <a:t>Run the script as:</a:t>
            </a:r>
          </a:p>
          <a:p>
            <a:r>
              <a:rPr lang="en-US" sz="2000" b="1" dirty="0"/>
              <a:t>    $</a:t>
            </a:r>
            <a:r>
              <a:rPr lang="en-US" sz="2000" b="1" dirty="0" err="1"/>
              <a:t>sudo</a:t>
            </a:r>
            <a:r>
              <a:rPr lang="en-US" sz="2000" b="1" dirty="0"/>
              <a:t> bash </a:t>
            </a:r>
            <a:r>
              <a:rPr lang="en-US" sz="2000" b="1" dirty="0" err="1"/>
              <a:t>streamstart.sh</a:t>
            </a:r>
            <a:endParaRPr lang="en-US" sz="2000" b="1" dirty="0"/>
          </a:p>
          <a:p>
            <a:r>
              <a:rPr lang="en-US" sz="2000" dirty="0"/>
              <a:t> </a:t>
            </a:r>
          </a:p>
          <a:p>
            <a:r>
              <a:rPr lang="en-US" sz="2000" dirty="0"/>
              <a:t>10) </a:t>
            </a:r>
            <a:r>
              <a:rPr lang="en-US" sz="2000" u="sng" dirty="0"/>
              <a:t>To view the stream, Type :</a:t>
            </a:r>
          </a:p>
          <a:p>
            <a:r>
              <a:rPr lang="en-US" sz="2000" dirty="0"/>
              <a:t> 	</a:t>
            </a:r>
            <a:r>
              <a:rPr lang="en-US" sz="2000" b="1" dirty="0"/>
              <a:t>http://&lt;YOUR PI's IP&gt;:8080/?action=stream </a:t>
            </a:r>
          </a:p>
        </p:txBody>
      </p:sp>
    </p:spTree>
    <p:extLst>
      <p:ext uri="{BB962C8B-B14F-4D97-AF65-F5344CB8AC3E}">
        <p14:creationId xmlns:p14="http://schemas.microsoft.com/office/powerpoint/2010/main" val="519880552"/>
      </p:ext>
    </p:extLst>
  </p:cSld>
  <p:clrMapOvr>
    <a:masterClrMapping/>
  </p:clrMapOvr>
  <p:transition spd="slow">
    <p:cover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Recording a video</a:t>
            </a:r>
          </a:p>
        </p:txBody>
      </p:sp>
      <p:sp>
        <p:nvSpPr>
          <p:cNvPr id="3" name="Content Placeholder 2"/>
          <p:cNvSpPr>
            <a:spLocks noGrp="1"/>
          </p:cNvSpPr>
          <p:nvPr>
            <p:ph idx="1"/>
          </p:nvPr>
        </p:nvSpPr>
        <p:spPr/>
        <p:txBody>
          <a:bodyPr/>
          <a:lstStyle/>
          <a:p>
            <a:pPr marL="0" indent="0">
              <a:buNone/>
            </a:pPr>
            <a:r>
              <a:rPr lang="en-US" dirty="0"/>
              <a:t> </a:t>
            </a:r>
            <a:r>
              <a:rPr lang="en-US" b="1" dirty="0" err="1"/>
              <a:t>camera.start_preview</a:t>
            </a:r>
            <a:r>
              <a:rPr lang="en-US" b="1" dirty="0"/>
              <a:t>()</a:t>
            </a:r>
            <a:endParaRPr lang="en-US" dirty="0"/>
          </a:p>
          <a:p>
            <a:pPr marL="0" indent="0">
              <a:buNone/>
            </a:pPr>
            <a:r>
              <a:rPr lang="en-US" b="1" dirty="0" err="1"/>
              <a:t>camera.start_recording</a:t>
            </a:r>
            <a:r>
              <a:rPr lang="en-US" b="1" dirty="0"/>
              <a:t>('/home/pi/video.h264')</a:t>
            </a:r>
            <a:endParaRPr lang="en-US" dirty="0"/>
          </a:p>
          <a:p>
            <a:pPr marL="0" indent="0">
              <a:buNone/>
            </a:pPr>
            <a:r>
              <a:rPr lang="en-US" b="1" dirty="0"/>
              <a:t>sleep(10)</a:t>
            </a:r>
            <a:endParaRPr lang="en-US" dirty="0"/>
          </a:p>
          <a:p>
            <a:pPr marL="0" indent="0">
              <a:buNone/>
            </a:pPr>
            <a:r>
              <a:rPr lang="en-US" b="1" dirty="0" err="1"/>
              <a:t>camera.stop_recording</a:t>
            </a:r>
            <a:r>
              <a:rPr lang="en-US" b="1" dirty="0"/>
              <a:t>()</a:t>
            </a:r>
            <a:endParaRPr lang="en-US" dirty="0"/>
          </a:p>
          <a:p>
            <a:pPr marL="0" indent="0">
              <a:buNone/>
            </a:pPr>
            <a:r>
              <a:rPr lang="en-US" b="1" dirty="0" err="1"/>
              <a:t>camera.stop_preview</a:t>
            </a:r>
            <a:r>
              <a:rPr lang="en-US" b="1" dirty="0"/>
              <a: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
        <p:nvSpPr>
          <p:cNvPr id="6" name="TextBox 5"/>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213538811"/>
      </p:ext>
    </p:extLst>
  </p:cSld>
  <p:clrMapOvr>
    <a:masterClrMapping/>
  </p:clrMapOvr>
  <p:transition spd="slow">
    <p:cover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554" y="821267"/>
            <a:ext cx="8825660" cy="1822514"/>
          </a:xfrm>
        </p:spPr>
        <p:txBody>
          <a:bodyPr/>
          <a:lstStyle/>
          <a:p>
            <a:pPr algn="ctr"/>
            <a:r>
              <a:rPr lang="en-US" dirty="0">
                <a:solidFill>
                  <a:schemeClr val="bg1"/>
                </a:solidFill>
              </a:rPr>
              <a:t>How to Host a Server on PI</a:t>
            </a:r>
          </a:p>
        </p:txBody>
      </p:sp>
      <p:sp>
        <p:nvSpPr>
          <p:cNvPr id="5" name="Text Placeholder 4"/>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994448284"/>
      </p:ext>
    </p:extLst>
  </p:cSld>
  <p:clrMapOvr>
    <a:masterClrMapping/>
  </p:clrMapOvr>
  <p:transition spd="slow">
    <p:cover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Web Server</a:t>
            </a:r>
          </a:p>
        </p:txBody>
      </p:sp>
      <p:sp>
        <p:nvSpPr>
          <p:cNvPr id="7" name="Content Placeholder 6"/>
          <p:cNvSpPr>
            <a:spLocks noGrp="1"/>
          </p:cNvSpPr>
          <p:nvPr>
            <p:ph idx="1"/>
          </p:nvPr>
        </p:nvSpPr>
        <p:spPr/>
        <p:txBody>
          <a:bodyPr/>
          <a:lstStyle/>
          <a:p>
            <a:r>
              <a:rPr lang="en-US" dirty="0"/>
              <a:t>A web server is a computer system that processes requests via HTTP, the basic network protocol used to distribute information on the World Wide Web.</a:t>
            </a:r>
          </a:p>
          <a:p>
            <a:r>
              <a:rPr lang="en-US" dirty="0"/>
              <a:t>A user agent, commonly a web browser or web crawler, initiates communication by making a request for a specific resource using HTTP and the server responds with the content of that resource or an error message if unable to do so.</a:t>
            </a:r>
          </a:p>
        </p:txBody>
      </p:sp>
      <p:sp>
        <p:nvSpPr>
          <p:cNvPr id="4" name="Slide Number Placeholder 3"/>
          <p:cNvSpPr>
            <a:spLocks noGrp="1"/>
          </p:cNvSpPr>
          <p:nvPr>
            <p:ph type="sldNum" sz="quarter" idx="12"/>
          </p:nvPr>
        </p:nvSpPr>
        <p:spPr/>
        <p:txBody>
          <a:bodyPr/>
          <a:lstStyle/>
          <a:p>
            <a:fld id="{6D22F896-40B5-4ADD-8801-0D06FADFA095}" type="slidenum">
              <a:rPr lang="en-US" smtClean="0"/>
              <a:pPr/>
              <a:t>33</a:t>
            </a:fld>
            <a:endParaRPr lang="en-US" dirty="0"/>
          </a:p>
        </p:txBody>
      </p:sp>
    </p:spTree>
    <p:extLst>
      <p:ext uri="{BB962C8B-B14F-4D97-AF65-F5344CB8AC3E}">
        <p14:creationId xmlns:p14="http://schemas.microsoft.com/office/powerpoint/2010/main" val="922936586"/>
      </p:ext>
    </p:extLst>
  </p:cSld>
  <p:clrMapOvr>
    <a:masterClrMapping/>
  </p:clrMapOvr>
  <p:transition spd="slow">
    <p:cover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0"/>
            <a:ext cx="11734799" cy="4572000"/>
          </a:xfrm>
        </p:spPr>
        <p:txBody>
          <a:bodyPr>
            <a:normAutofit/>
          </a:bodyPr>
          <a:lstStyle/>
          <a:p>
            <a:r>
              <a:rPr lang="en-US" dirty="0"/>
              <a:t>Apache is a freely available Web server that is distributed under an “open source” license. There are actually two “apache” web servers. Apache is shorthand for the Apache Software Foundation which is one of the largest if not the largest free and open source software organizations.</a:t>
            </a:r>
          </a:p>
          <a:p>
            <a:r>
              <a:rPr lang="en-US" b="1" dirty="0"/>
              <a:t>Why Apache</a:t>
            </a:r>
          </a:p>
          <a:p>
            <a:pPr lvl="1"/>
            <a:r>
              <a:rPr lang="en-US" dirty="0"/>
              <a:t>- A very long history of reliability and performance.</a:t>
            </a:r>
          </a:p>
          <a:p>
            <a:pPr lvl="1"/>
            <a:r>
              <a:rPr lang="en-US" dirty="0"/>
              <a:t>- Mass adoption means there is a LOT of documentation out there and it is very easy to get help with any trouble you might run in to.</a:t>
            </a:r>
          </a:p>
          <a:p>
            <a:pPr lvl="1"/>
            <a:r>
              <a:rPr lang="en-US" dirty="0"/>
              <a:t>- It is free and commercial friendly </a:t>
            </a:r>
          </a:p>
          <a:p>
            <a:pPr lvl="1"/>
            <a:r>
              <a:rPr lang="en-US" dirty="0"/>
              <a:t>- no licensing fees or costs.</a:t>
            </a:r>
          </a:p>
          <a:p>
            <a:pPr lvl="1"/>
            <a:r>
              <a:rPr lang="en-US" dirty="0"/>
              <a:t>- It will run on pretty much any OS (Linux, Windows and </a:t>
            </a:r>
            <a:r>
              <a:rPr lang="en-US" dirty="0" err="1"/>
              <a:t>MacOS</a:t>
            </a:r>
            <a:r>
              <a:rPr lang="en-US" dirty="0"/>
              <a:t>)</a:t>
            </a:r>
          </a:p>
          <a:p>
            <a:pPr lvl="1"/>
            <a:r>
              <a:rPr lang="en-US" dirty="0"/>
              <a:t>- It is actively maintained.</a:t>
            </a:r>
          </a:p>
          <a:p>
            <a:pPr lvl="1"/>
            <a:r>
              <a:rPr lang="en-US" dirty="0"/>
              <a:t>- It is one of the most feature rich web servers available.</a:t>
            </a:r>
          </a:p>
        </p:txBody>
      </p:sp>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099" y="-334010"/>
            <a:ext cx="4038600" cy="3302000"/>
          </a:xfrm>
          <a:prstGeom prst="rect">
            <a:avLst/>
          </a:prstGeom>
        </p:spPr>
      </p:pic>
    </p:spTree>
    <p:extLst>
      <p:ext uri="{BB962C8B-B14F-4D97-AF65-F5344CB8AC3E}">
        <p14:creationId xmlns:p14="http://schemas.microsoft.com/office/powerpoint/2010/main" val="1571498710"/>
      </p:ext>
    </p:extLst>
  </p:cSld>
  <p:clrMapOvr>
    <a:masterClrMapping/>
  </p:clrMapOvr>
  <p:transition spd="slow">
    <p:cover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761413" cy="1147232"/>
          </a:xfrm>
        </p:spPr>
        <p:txBody>
          <a:bodyPr/>
          <a:lstStyle/>
          <a:p>
            <a:pPr algn="ctr"/>
            <a:r>
              <a:rPr lang="en-US"/>
              <a:t>Creating Raspberry Pi Web Server using PHP</a:t>
            </a:r>
          </a:p>
        </p:txBody>
      </p:sp>
      <p:sp>
        <p:nvSpPr>
          <p:cNvPr id="3" name="Content Placeholder 2"/>
          <p:cNvSpPr>
            <a:spLocks noGrp="1"/>
          </p:cNvSpPr>
          <p:nvPr>
            <p:ph idx="1"/>
          </p:nvPr>
        </p:nvSpPr>
        <p:spPr>
          <a:xfrm>
            <a:off x="101600" y="2260600"/>
            <a:ext cx="12090399" cy="4597400"/>
          </a:xfrm>
        </p:spPr>
        <p:txBody>
          <a:bodyPr>
            <a:normAutofit fontScale="85000" lnSpcReduction="20000"/>
          </a:bodyPr>
          <a:lstStyle/>
          <a:p>
            <a:pPr marL="0" indent="0">
              <a:lnSpc>
                <a:spcPct val="120000"/>
              </a:lnSpc>
              <a:buNone/>
            </a:pPr>
            <a:r>
              <a:rPr lang="en-US" dirty="0"/>
              <a:t>1. First we will need install the apache</a:t>
            </a:r>
            <a:br>
              <a:rPr lang="en-US" dirty="0"/>
            </a:br>
            <a:r>
              <a:rPr lang="en-US" dirty="0"/>
              <a:t>2 package: </a:t>
            </a:r>
            <a:r>
              <a:rPr lang="en-US" b="1" dirty="0" err="1"/>
              <a:t>sudo</a:t>
            </a:r>
            <a:r>
              <a:rPr lang="en-US" b="1" dirty="0"/>
              <a:t> apt-get install apache2 -y2</a:t>
            </a:r>
            <a:br>
              <a:rPr lang="en-US" b="1" dirty="0"/>
            </a:br>
            <a:r>
              <a:rPr lang="en-US" b="1" dirty="0"/>
              <a:t>   </a:t>
            </a:r>
            <a:r>
              <a:rPr lang="en-US" dirty="0"/>
              <a:t>To check that it is working we should be able to enter the Pi’s IP address. If you don’t know the IP you can enter the following  line </a:t>
            </a:r>
            <a:r>
              <a:rPr lang="en-US" b="1" dirty="0"/>
              <a:t>hostname –I</a:t>
            </a:r>
            <a:br>
              <a:rPr lang="en-US" dirty="0"/>
            </a:br>
            <a:r>
              <a:rPr lang="en-US" dirty="0"/>
              <a:t>3. Browse to the IP address in a browser and we should be able to get the default page.</a:t>
            </a:r>
            <a:br>
              <a:rPr lang="en-US" dirty="0"/>
            </a:br>
            <a:r>
              <a:rPr lang="en-US" dirty="0"/>
              <a:t>4. Now you’re able to edit this basic file by simply entering the following command. </a:t>
            </a:r>
            <a:br>
              <a:rPr lang="en-US" dirty="0"/>
            </a:br>
            <a:r>
              <a:rPr lang="en-US" dirty="0"/>
              <a:t>    </a:t>
            </a:r>
            <a:r>
              <a:rPr lang="en-US" b="1" dirty="0" err="1"/>
              <a:t>sudo</a:t>
            </a:r>
            <a:r>
              <a:rPr lang="en-US" b="1" dirty="0"/>
              <a:t> </a:t>
            </a:r>
            <a:r>
              <a:rPr lang="en-US" b="1" dirty="0" err="1"/>
              <a:t>nano</a:t>
            </a:r>
            <a:r>
              <a:rPr lang="en-US" b="1" dirty="0"/>
              <a:t> /</a:t>
            </a:r>
            <a:r>
              <a:rPr lang="en-US" b="1" dirty="0" err="1"/>
              <a:t>var</a:t>
            </a:r>
            <a:r>
              <a:rPr lang="en-US" b="1" dirty="0"/>
              <a:t>/www/</a:t>
            </a:r>
            <a:r>
              <a:rPr lang="en-US" b="1" dirty="0" err="1"/>
              <a:t>index.html</a:t>
            </a:r>
            <a:br>
              <a:rPr lang="en-US" b="1" dirty="0"/>
            </a:br>
            <a:r>
              <a:rPr lang="en-US" dirty="0"/>
              <a:t>5. You can now add as many new webpages as you want in the www folder and they will be viewable from the browser.</a:t>
            </a:r>
            <a:br>
              <a:rPr lang="en-US" dirty="0"/>
            </a:br>
            <a:r>
              <a:rPr lang="en-US" dirty="0"/>
              <a:t>6. This is a very basic server and is great if you just want to learn HTML, JS or CSS but if you’re after PHP then read on.</a:t>
            </a:r>
            <a:br>
              <a:rPr lang="en-US" dirty="0"/>
            </a:br>
            <a:r>
              <a:rPr lang="en-US" dirty="0"/>
              <a:t>7. To install PHP we will need to first get the PHP package so download the PHP5 module for apache. To do this enter the following : </a:t>
            </a:r>
            <a:r>
              <a:rPr lang="en-US" b="1" dirty="0" err="1"/>
              <a:t>sudo</a:t>
            </a:r>
            <a:r>
              <a:rPr lang="en-US" b="1" dirty="0"/>
              <a:t> apt-get install php5 libapache2-mod- php5 –y</a:t>
            </a:r>
            <a:br>
              <a:rPr lang="en-US" b="1" dirty="0"/>
            </a:br>
            <a:r>
              <a:rPr lang="en-US" dirty="0"/>
              <a:t>8. Now we can place </a:t>
            </a:r>
            <a:r>
              <a:rPr lang="en-US" dirty="0" err="1"/>
              <a:t>php</a:t>
            </a:r>
            <a:r>
              <a:rPr lang="en-US" dirty="0"/>
              <a:t> files in the www and they will be processed and displayed. For an example let’s make a file called </a:t>
            </a:r>
            <a:r>
              <a:rPr lang="en-US" dirty="0" err="1"/>
              <a:t>example.php</a:t>
            </a:r>
            <a:r>
              <a:rPr lang="en-US" dirty="0"/>
              <a:t> </a:t>
            </a:r>
            <a:r>
              <a:rPr lang="en-US" b="1" dirty="0"/>
              <a:t>   </a:t>
            </a:r>
            <a:br>
              <a:rPr lang="en-US" dirty="0"/>
            </a:br>
            <a:r>
              <a:rPr lang="en-US" dirty="0"/>
              <a:t>9. In this file add the following:</a:t>
            </a:r>
            <a:br>
              <a:rPr lang="en-US" dirty="0"/>
            </a:br>
            <a:r>
              <a:rPr lang="en-US" dirty="0"/>
              <a:t>&lt;?</a:t>
            </a:r>
            <a:r>
              <a:rPr lang="en-US" dirty="0" err="1"/>
              <a:t>php</a:t>
            </a:r>
            <a:br>
              <a:rPr lang="en-US" dirty="0"/>
            </a:br>
            <a:r>
              <a:rPr lang="en-US" dirty="0"/>
              <a:t>    echo “applied materials”</a:t>
            </a:r>
            <a:br>
              <a:rPr lang="en-US" dirty="0"/>
            </a:br>
            <a:r>
              <a:rPr lang="en-US" dirty="0"/>
              <a:t>?&gt;</a:t>
            </a:r>
            <a:br>
              <a:rPr lang="en-US" dirty="0"/>
            </a:br>
            <a:r>
              <a:rPr lang="en-US" dirty="0"/>
              <a:t>we have a fully working Apache2 + PHP Raspberry Pi Web Server working. Now you’re able to have mix of HTML and PHP files all in the www folder</a:t>
            </a:r>
          </a:p>
        </p:txBody>
      </p:sp>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618855524"/>
      </p:ext>
    </p:extLst>
  </p:cSld>
  <p:clrMapOvr>
    <a:masterClrMapping/>
  </p:clrMapOvr>
  <p:transition spd="slow">
    <p:cover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Data transfer between PI and network servers.</a:t>
            </a:r>
          </a:p>
        </p:txBody>
      </p:sp>
      <p:sp>
        <p:nvSpPr>
          <p:cNvPr id="3" name="Content Placeholder 2"/>
          <p:cNvSpPr>
            <a:spLocks noGrp="1"/>
          </p:cNvSpPr>
          <p:nvPr>
            <p:ph idx="1"/>
          </p:nvPr>
        </p:nvSpPr>
        <p:spPr>
          <a:xfrm>
            <a:off x="1154955" y="2603500"/>
            <a:ext cx="10613712" cy="4254500"/>
          </a:xfrm>
        </p:spPr>
        <p:txBody>
          <a:bodyPr>
            <a:noAutofit/>
          </a:bodyPr>
          <a:lstStyle/>
          <a:p>
            <a:pPr>
              <a:lnSpc>
                <a:spcPct val="150000"/>
              </a:lnSpc>
            </a:pPr>
            <a:r>
              <a:rPr lang="en-US" b="1" dirty="0"/>
              <a:t>CONTROLLING AN LED</a:t>
            </a:r>
          </a:p>
          <a:p>
            <a:pPr>
              <a:lnSpc>
                <a:spcPct val="150000"/>
              </a:lnSpc>
            </a:pPr>
            <a:r>
              <a:rPr lang="en-US" dirty="0"/>
              <a:t>-Give privileges to www actions on you raspberry pi by editing the following file</a:t>
            </a:r>
            <a:br>
              <a:rPr lang="en-US" dirty="0"/>
            </a:br>
            <a:r>
              <a:rPr lang="en-US" b="1" dirty="0"/>
              <a:t>$ </a:t>
            </a:r>
            <a:r>
              <a:rPr lang="en-US" b="1" dirty="0" err="1"/>
              <a:t>sudo</a:t>
            </a:r>
            <a:r>
              <a:rPr lang="en-US" b="1" dirty="0"/>
              <a:t> </a:t>
            </a:r>
            <a:r>
              <a:rPr lang="en-US" b="1" dirty="0" err="1"/>
              <a:t>nano</a:t>
            </a:r>
            <a:r>
              <a:rPr lang="en-US" b="1" dirty="0"/>
              <a:t> /</a:t>
            </a:r>
            <a:r>
              <a:rPr lang="en-US" b="1" dirty="0" err="1"/>
              <a:t>etc</a:t>
            </a:r>
            <a:r>
              <a:rPr lang="en-US" b="1" dirty="0"/>
              <a:t>/</a:t>
            </a:r>
            <a:r>
              <a:rPr lang="en-US" b="1" dirty="0" err="1"/>
              <a:t>sudoers</a:t>
            </a:r>
            <a:endParaRPr lang="en-US" b="1" dirty="0"/>
          </a:p>
          <a:p>
            <a:pPr>
              <a:lnSpc>
                <a:spcPct val="150000"/>
              </a:lnSpc>
            </a:pPr>
            <a:r>
              <a:rPr lang="en-US" b="1" dirty="0"/>
              <a:t> </a:t>
            </a:r>
            <a:r>
              <a:rPr lang="en-US" dirty="0"/>
              <a:t>Insert the following text on the </a:t>
            </a:r>
            <a:br>
              <a:rPr lang="en-US" dirty="0"/>
            </a:br>
            <a:r>
              <a:rPr lang="en-US" b="1" dirty="0"/>
              <a:t>www-data ALL=(ALL) NOPASSWD:ALL</a:t>
            </a:r>
          </a:p>
          <a:p>
            <a:pPr>
              <a:lnSpc>
                <a:spcPct val="150000"/>
              </a:lnSpc>
            </a:pPr>
            <a:r>
              <a:rPr lang="en-US" dirty="0"/>
              <a:t>-Create you sample Web-Page in /</a:t>
            </a:r>
            <a:r>
              <a:rPr lang="en-US" dirty="0" err="1"/>
              <a:t>var</a:t>
            </a:r>
            <a:r>
              <a:rPr lang="en-US" dirty="0"/>
              <a:t>/www/html/ directory.</a:t>
            </a:r>
            <a:br>
              <a:rPr lang="en-US" dirty="0"/>
            </a:br>
            <a:r>
              <a:rPr lang="en-US" b="1" dirty="0"/>
              <a:t>-</a:t>
            </a:r>
            <a:r>
              <a:rPr lang="en-US" b="1" dirty="0" err="1"/>
              <a:t>sudo</a:t>
            </a:r>
            <a:r>
              <a:rPr lang="en-US" b="1" dirty="0"/>
              <a:t> </a:t>
            </a:r>
            <a:r>
              <a:rPr lang="en-US" b="1" dirty="0" err="1"/>
              <a:t>nano</a:t>
            </a:r>
            <a:r>
              <a:rPr lang="en-US" b="1" dirty="0"/>
              <a:t> </a:t>
            </a:r>
            <a:r>
              <a:rPr lang="en-US" b="1" dirty="0" err="1"/>
              <a:t>led.php</a:t>
            </a:r>
            <a:r>
              <a:rPr lang="en-US" b="1" dirty="0"/>
              <a:t>-</a:t>
            </a:r>
            <a:br>
              <a:rPr lang="en-US" dirty="0"/>
            </a:br>
            <a:r>
              <a:rPr lang="en-US" dirty="0"/>
              <a:t>‘type in your </a:t>
            </a:r>
            <a:r>
              <a:rPr lang="en-US" dirty="0">
                <a:hlinkClick r:id="rId2" action="ppaction://hlinksldjump"/>
              </a:rPr>
              <a:t>sample code</a:t>
            </a:r>
            <a:r>
              <a:rPr lang="en-US" dirty="0"/>
              <a:t>’</a:t>
            </a:r>
          </a:p>
        </p:txBody>
      </p:sp>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413090063"/>
      </p:ext>
    </p:extLst>
  </p:cSld>
  <p:clrMapOvr>
    <a:masterClrMapping/>
  </p:clrMapOvr>
  <p:transition spd="slow">
    <p:cover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37</a:t>
            </a:fld>
            <a:endParaRPr lang="en-US" dirty="0"/>
          </a:p>
        </p:txBody>
      </p:sp>
      <p:pic>
        <p:nvPicPr>
          <p:cNvPr id="5" name="Content Placeholder 4"/>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347" r="63546" b="57333"/>
          <a:stretch/>
        </p:blipFill>
        <p:spPr>
          <a:xfrm>
            <a:off x="0" y="0"/>
            <a:ext cx="5774267" cy="4572000"/>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68611" b="62204"/>
          <a:stretch/>
        </p:blipFill>
        <p:spPr>
          <a:xfrm>
            <a:off x="5863801" y="2573867"/>
            <a:ext cx="6328199" cy="4284133"/>
          </a:xfrm>
          <a:prstGeom prst="rect">
            <a:avLst/>
          </a:prstGeom>
        </p:spPr>
      </p:pic>
    </p:spTree>
    <p:extLst>
      <p:ext uri="{BB962C8B-B14F-4D97-AF65-F5344CB8AC3E}">
        <p14:creationId xmlns:p14="http://schemas.microsoft.com/office/powerpoint/2010/main" val="463095610"/>
      </p:ext>
    </p:extLst>
  </p:cSld>
  <p:clrMapOvr>
    <a:masterClrMapping/>
  </p:clrMapOvr>
  <p:transition spd="slow">
    <p:cover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
        <p:nvSpPr>
          <p:cNvPr id="2" name="Title 1"/>
          <p:cNvSpPr>
            <a:spLocks noGrp="1"/>
          </p:cNvSpPr>
          <p:nvPr>
            <p:ph type="title" idx="4294967295"/>
          </p:nvPr>
        </p:nvSpPr>
        <p:spPr>
          <a:xfrm>
            <a:off x="0" y="-28453"/>
            <a:ext cx="8761413" cy="708025"/>
          </a:xfrm>
        </p:spPr>
        <p:txBody>
          <a:bodyPr/>
          <a:lstStyle/>
          <a:p>
            <a:r>
              <a:rPr lang="en-US" dirty="0">
                <a:solidFill>
                  <a:schemeClr val="accent1"/>
                </a:solidFill>
              </a:rPr>
              <a:t>HTML PAGE</a:t>
            </a:r>
          </a:p>
        </p:txBody>
      </p:sp>
      <p:sp>
        <p:nvSpPr>
          <p:cNvPr id="3" name="Content Placeholder 2"/>
          <p:cNvSpPr>
            <a:spLocks noGrp="1"/>
          </p:cNvSpPr>
          <p:nvPr>
            <p:ph sz="half" idx="4294967295"/>
          </p:nvPr>
        </p:nvSpPr>
        <p:spPr>
          <a:xfrm>
            <a:off x="1473200" y="1110832"/>
            <a:ext cx="4824413" cy="5794584"/>
          </a:xfrm>
        </p:spPr>
        <p:txBody>
          <a:bodyPr>
            <a:noAutofit/>
          </a:bodyPr>
          <a:lstStyle/>
          <a:p>
            <a:pPr marL="0" indent="0">
              <a:buNone/>
            </a:pPr>
            <a:r>
              <a:rPr lang="en-US" sz="2000" dirty="0"/>
              <a:t>&lt;html&gt;</a:t>
            </a:r>
          </a:p>
          <a:p>
            <a:pPr marL="0" indent="0">
              <a:buNone/>
            </a:pPr>
            <a:r>
              <a:rPr lang="en-US" sz="2000" dirty="0"/>
              <a:t>&lt;head&gt;</a:t>
            </a:r>
          </a:p>
          <a:p>
            <a:pPr marL="0" indent="0">
              <a:buNone/>
            </a:pPr>
            <a:r>
              <a:rPr lang="en-US" sz="2000" dirty="0"/>
              <a:t>&lt;meta charset="UTF-8" /&gt;</a:t>
            </a:r>
          </a:p>
          <a:p>
            <a:pPr marL="0" indent="0">
              <a:buNone/>
            </a:pPr>
            <a:r>
              <a:rPr lang="en-US" sz="2000" dirty="0"/>
              <a:t>&lt;/head&gt;</a:t>
            </a:r>
          </a:p>
          <a:p>
            <a:pPr marL="0" indent="0">
              <a:buNone/>
            </a:pPr>
            <a:r>
              <a:rPr lang="en-US" sz="2000" dirty="0"/>
              <a:t>&lt;?</a:t>
            </a:r>
            <a:r>
              <a:rPr lang="en-US" sz="2000" dirty="0" err="1"/>
              <a:t>php</a:t>
            </a:r>
            <a:endParaRPr lang="en-US" sz="2000" dirty="0"/>
          </a:p>
          <a:p>
            <a:pPr marL="0" indent="0">
              <a:buNone/>
            </a:pPr>
            <a:r>
              <a:rPr lang="en-US" sz="2000" dirty="0"/>
              <a:t>if (</a:t>
            </a:r>
            <a:r>
              <a:rPr lang="en-US" sz="2000" dirty="0" err="1"/>
              <a:t>isset</a:t>
            </a:r>
            <a:r>
              <a:rPr lang="en-US" sz="2000" dirty="0"/>
              <a:t>($_POST['ON']))</a:t>
            </a:r>
          </a:p>
          <a:p>
            <a:pPr marL="0" indent="0">
              <a:buNone/>
            </a:pPr>
            <a:r>
              <a:rPr lang="en-US" sz="2000" dirty="0"/>
              <a:t>{</a:t>
            </a:r>
          </a:p>
          <a:p>
            <a:pPr marL="0" indent="0">
              <a:buNone/>
            </a:pPr>
            <a:r>
              <a:rPr lang="en-US" sz="2000" dirty="0"/>
              <a:t>exec("</a:t>
            </a:r>
            <a:r>
              <a:rPr lang="en-US" sz="2000" dirty="0" err="1"/>
              <a:t>sudo</a:t>
            </a:r>
            <a:r>
              <a:rPr lang="en-US" sz="2000" dirty="0"/>
              <a:t> python /home/</a:t>
            </a:r>
            <a:r>
              <a:rPr lang="en-US" sz="2000" dirty="0" err="1"/>
              <a:t>ledon.py</a:t>
            </a:r>
            <a:r>
              <a:rPr lang="en-US" sz="2000" dirty="0"/>
              <a:t>");</a:t>
            </a:r>
          </a:p>
          <a:p>
            <a:pPr marL="0" indent="0">
              <a:buNone/>
            </a:pPr>
            <a:r>
              <a:rPr lang="en-US" sz="2000" dirty="0"/>
              <a:t>echo "LED is on";</a:t>
            </a:r>
          </a:p>
          <a:p>
            <a:pPr marL="0" indent="0">
              <a:buNone/>
            </a:pPr>
            <a:r>
              <a:rPr lang="en-US" sz="2000" dirty="0"/>
              <a:t>}</a:t>
            </a:r>
          </a:p>
          <a:p>
            <a:pPr marL="0" indent="0">
              <a:buNone/>
            </a:pPr>
            <a:endParaRPr lang="en-US" sz="2000" dirty="0"/>
          </a:p>
        </p:txBody>
      </p:sp>
      <p:sp>
        <p:nvSpPr>
          <p:cNvPr id="5" name="Content Placeholder 4"/>
          <p:cNvSpPr>
            <a:spLocks noGrp="1"/>
          </p:cNvSpPr>
          <p:nvPr>
            <p:ph sz="half" idx="4294967295"/>
          </p:nvPr>
        </p:nvSpPr>
        <p:spPr>
          <a:xfrm>
            <a:off x="6656388" y="118533"/>
            <a:ext cx="4824412" cy="4361183"/>
          </a:xfrm>
        </p:spPr>
        <p:txBody>
          <a:bodyPr>
            <a:noAutofit/>
          </a:bodyPr>
          <a:lstStyle/>
          <a:p>
            <a:pPr marL="0" indent="0">
              <a:buNone/>
            </a:pPr>
            <a:r>
              <a:rPr lang="en-US" sz="2000" b="1" dirty="0"/>
              <a:t>CONTINUED:</a:t>
            </a:r>
          </a:p>
          <a:p>
            <a:pPr marL="0" indent="0">
              <a:buNone/>
            </a:pPr>
            <a:r>
              <a:rPr lang="en-US" sz="2000" dirty="0"/>
              <a:t>if (</a:t>
            </a:r>
            <a:r>
              <a:rPr lang="en-US" sz="2000" dirty="0" err="1"/>
              <a:t>isset</a:t>
            </a:r>
            <a:r>
              <a:rPr lang="en-US" sz="2000" dirty="0"/>
              <a:t>($_POST['OFF']))</a:t>
            </a:r>
          </a:p>
          <a:p>
            <a:pPr marL="0" indent="0">
              <a:buNone/>
            </a:pPr>
            <a:r>
              <a:rPr lang="en-US" sz="2000" dirty="0"/>
              <a:t>{</a:t>
            </a:r>
          </a:p>
          <a:p>
            <a:pPr marL="0" indent="0">
              <a:buNone/>
            </a:pPr>
            <a:r>
              <a:rPr lang="en-US" sz="2000" dirty="0"/>
              <a:t>exec("</a:t>
            </a:r>
            <a:r>
              <a:rPr lang="en-US" sz="2000" dirty="0" err="1"/>
              <a:t>sudo</a:t>
            </a:r>
            <a:r>
              <a:rPr lang="en-US" sz="2000" dirty="0"/>
              <a:t> python /home/</a:t>
            </a:r>
            <a:r>
              <a:rPr lang="en-US" sz="2000" dirty="0" err="1"/>
              <a:t>ledoff.py</a:t>
            </a:r>
            <a:r>
              <a:rPr lang="en-US" sz="2000" dirty="0"/>
              <a:t>");</a:t>
            </a:r>
          </a:p>
          <a:p>
            <a:pPr marL="0" indent="0">
              <a:buNone/>
            </a:pPr>
            <a:r>
              <a:rPr lang="en-US" sz="2000" dirty="0"/>
              <a:t>echo "LED is OFF";</a:t>
            </a:r>
          </a:p>
          <a:p>
            <a:pPr marL="0" indent="0">
              <a:buNone/>
            </a:pPr>
            <a:r>
              <a:rPr lang="en-US" sz="2000" dirty="0"/>
              <a:t>}</a:t>
            </a:r>
          </a:p>
          <a:p>
            <a:pPr marL="0" indent="0">
              <a:buNone/>
            </a:pPr>
            <a:r>
              <a:rPr lang="en-US" sz="2000" dirty="0"/>
              <a:t>?&gt;</a:t>
            </a:r>
          </a:p>
          <a:p>
            <a:pPr marL="0" indent="0">
              <a:buNone/>
            </a:pPr>
            <a:r>
              <a:rPr lang="en-US" sz="2000" dirty="0"/>
              <a:t>&lt;form method="post"&gt;</a:t>
            </a:r>
          </a:p>
          <a:p>
            <a:pPr marL="0" indent="0">
              <a:buNone/>
            </a:pPr>
            <a:r>
              <a:rPr lang="en-US" sz="2000" dirty="0"/>
              <a:t>&lt;button name="ON"&gt;turn On&lt;/button&gt;&amp;</a:t>
            </a:r>
            <a:r>
              <a:rPr lang="en-US" sz="2000" dirty="0" err="1"/>
              <a:t>nbsp</a:t>
            </a:r>
            <a:r>
              <a:rPr lang="en-US" sz="2000" dirty="0"/>
              <a:t>;</a:t>
            </a:r>
          </a:p>
          <a:p>
            <a:pPr marL="0" indent="0">
              <a:buNone/>
            </a:pPr>
            <a:r>
              <a:rPr lang="en-US" sz="2000" dirty="0"/>
              <a:t>&lt;button name="OFF"&gt;turn Off&lt;/button&gt;&lt;</a:t>
            </a:r>
            <a:r>
              <a:rPr lang="en-US" sz="2000" dirty="0" err="1"/>
              <a:t>br</a:t>
            </a:r>
            <a:r>
              <a:rPr lang="en-US" sz="2000" dirty="0"/>
              <a:t>&gt;</a:t>
            </a:r>
          </a:p>
          <a:p>
            <a:pPr marL="0" indent="0">
              <a:buNone/>
            </a:pPr>
            <a:r>
              <a:rPr lang="en-US" sz="2000" dirty="0"/>
              <a:t>&lt;/form&gt;</a:t>
            </a:r>
          </a:p>
          <a:p>
            <a:pPr marL="0" indent="0">
              <a:buNone/>
            </a:pPr>
            <a:r>
              <a:rPr lang="en-US" sz="2000" dirty="0"/>
              <a:t>&lt;/html&gt;</a:t>
            </a:r>
          </a:p>
          <a:p>
            <a:endParaRPr lang="en-US" sz="2000" dirty="0"/>
          </a:p>
        </p:txBody>
      </p:sp>
      <p:sp>
        <p:nvSpPr>
          <p:cNvPr id="7" name="TextBox 6">
            <a:hlinkClick r:id="rId2" action="ppaction://hlinksldjump"/>
          </p:cNvPr>
          <p:cNvSpPr txBox="1"/>
          <p:nvPr/>
        </p:nvSpPr>
        <p:spPr>
          <a:xfrm>
            <a:off x="11139939" y="6197600"/>
            <a:ext cx="813043" cy="369332"/>
          </a:xfrm>
          <a:prstGeom prst="rect">
            <a:avLst/>
          </a:prstGeom>
          <a:noFill/>
        </p:spPr>
        <p:txBody>
          <a:bodyPr wrap="none" rtlCol="0">
            <a:spAutoFit/>
          </a:bodyPr>
          <a:lstStyle/>
          <a:p>
            <a:r>
              <a:rPr lang="en-US" b="1" dirty="0"/>
              <a:t>BACK</a:t>
            </a:r>
          </a:p>
        </p:txBody>
      </p:sp>
    </p:spTree>
    <p:extLst>
      <p:ext uri="{BB962C8B-B14F-4D97-AF65-F5344CB8AC3E}">
        <p14:creationId xmlns:p14="http://schemas.microsoft.com/office/powerpoint/2010/main" val="322131492"/>
      </p:ext>
    </p:extLst>
  </p:cSld>
  <p:clrMapOvr>
    <a:masterClrMapping/>
  </p:clrMapOvr>
  <p:transition spd="slow">
    <p:cover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sp>
        <p:nvSpPr>
          <p:cNvPr id="3" name="Content Placeholder 2"/>
          <p:cNvSpPr>
            <a:spLocks noGrp="1"/>
          </p:cNvSpPr>
          <p:nvPr>
            <p:ph idx="4294967295"/>
          </p:nvPr>
        </p:nvSpPr>
        <p:spPr>
          <a:xfrm>
            <a:off x="2475470" y="189471"/>
            <a:ext cx="7125730" cy="6116595"/>
          </a:xfrm>
        </p:spPr>
        <p:txBody>
          <a:bodyPr>
            <a:noAutofit/>
          </a:bodyPr>
          <a:lstStyle/>
          <a:p>
            <a:pPr marL="0" indent="0">
              <a:buNone/>
            </a:pPr>
            <a:r>
              <a:rPr lang="en-US" sz="2000" dirty="0">
                <a:solidFill>
                  <a:sysClr val="windowText" lastClr="000000"/>
                </a:solidFill>
              </a:rPr>
              <a:t>//buzzer </a:t>
            </a:r>
            <a:r>
              <a:rPr lang="en-US" sz="2000" dirty="0" err="1">
                <a:solidFill>
                  <a:sysClr val="windowText" lastClr="000000"/>
                </a:solidFill>
              </a:rPr>
              <a:t>pwm</a:t>
            </a:r>
            <a:endParaRPr lang="en-US" sz="2000" dirty="0">
              <a:solidFill>
                <a:sysClr val="windowText" lastClr="000000"/>
              </a:solidFill>
            </a:endParaRPr>
          </a:p>
          <a:p>
            <a:pPr marL="0" indent="0">
              <a:buNone/>
            </a:pPr>
            <a:r>
              <a:rPr lang="en-US" sz="2000" dirty="0">
                <a:solidFill>
                  <a:sysClr val="windowText" lastClr="000000"/>
                </a:solidFill>
              </a:rPr>
              <a:t>import time</a:t>
            </a:r>
            <a:br>
              <a:rPr lang="en-US" sz="2000" dirty="0">
                <a:solidFill>
                  <a:sysClr val="windowText" lastClr="000000"/>
                </a:solidFill>
              </a:rPr>
            </a:br>
            <a:r>
              <a:rPr lang="en-US" sz="2000" dirty="0">
                <a:solidFill>
                  <a:sysClr val="windowText" lastClr="000000"/>
                </a:solidFill>
              </a:rPr>
              <a:t>import </a:t>
            </a:r>
            <a:r>
              <a:rPr lang="en-US" sz="2000" dirty="0" err="1">
                <a:solidFill>
                  <a:sysClr val="windowText" lastClr="000000"/>
                </a:solidFill>
              </a:rPr>
              <a:t>RPi.GPIO</a:t>
            </a:r>
            <a:r>
              <a:rPr lang="en-US" sz="2000" dirty="0">
                <a:solidFill>
                  <a:sysClr val="windowText" lastClr="000000"/>
                </a:solidFill>
              </a:rPr>
              <a:t> as GPIO</a:t>
            </a:r>
            <a:br>
              <a:rPr lang="en-US" sz="2000" dirty="0">
                <a:solidFill>
                  <a:sysClr val="windowText" lastClr="000000"/>
                </a:solidFill>
              </a:rPr>
            </a:br>
            <a:r>
              <a:rPr lang="en-US" sz="2000" dirty="0" err="1">
                <a:solidFill>
                  <a:sysClr val="windowText" lastClr="000000"/>
                </a:solidFill>
              </a:rPr>
              <a:t>GPIO.setmode</a:t>
            </a:r>
            <a:r>
              <a:rPr lang="en-US" sz="2000" dirty="0">
                <a:solidFill>
                  <a:sysClr val="windowText" lastClr="000000"/>
                </a:solidFill>
              </a:rPr>
              <a:t>(GPIO.BOARD)#choose </a:t>
            </a:r>
            <a:r>
              <a:rPr lang="en-US" sz="2000" dirty="0" err="1">
                <a:solidFill>
                  <a:sysClr val="windowText" lastClr="000000"/>
                </a:solidFill>
              </a:rPr>
              <a:t>bw</a:t>
            </a:r>
            <a:r>
              <a:rPr lang="en-US" sz="2000" dirty="0">
                <a:solidFill>
                  <a:sysClr val="windowText" lastClr="000000"/>
                </a:solidFill>
              </a:rPr>
              <a:t> board and </a:t>
            </a:r>
            <a:r>
              <a:rPr lang="en-US" sz="2000" dirty="0" err="1">
                <a:solidFill>
                  <a:sysClr val="windowText" lastClr="000000"/>
                </a:solidFill>
              </a:rPr>
              <a:t>bcm</a:t>
            </a:r>
            <a:br>
              <a:rPr lang="en-US" sz="2000" dirty="0">
                <a:solidFill>
                  <a:sysClr val="windowText" lastClr="000000"/>
                </a:solidFill>
              </a:rPr>
            </a:br>
            <a:r>
              <a:rPr lang="en-US" sz="2000" dirty="0" err="1">
                <a:solidFill>
                  <a:sysClr val="windowText" lastClr="000000"/>
                </a:solidFill>
              </a:rPr>
              <a:t>GPIO.setup</a:t>
            </a:r>
            <a:r>
              <a:rPr lang="en-US" sz="2000" dirty="0">
                <a:solidFill>
                  <a:sysClr val="windowText" lastClr="000000"/>
                </a:solidFill>
              </a:rPr>
              <a:t>(12, GPIO.OUT)#set pin 12 as output</a:t>
            </a:r>
            <a:br>
              <a:rPr lang="en-US" sz="2000" dirty="0">
                <a:solidFill>
                  <a:sysClr val="windowText" lastClr="000000"/>
                </a:solidFill>
              </a:rPr>
            </a:br>
            <a:r>
              <a:rPr lang="en-US" sz="2000" dirty="0">
                <a:solidFill>
                  <a:sysClr val="windowText" lastClr="000000"/>
                </a:solidFill>
              </a:rPr>
              <a:t>p = GPIO.PWM(12, 50)  # channel=12 frequency=50Hz</a:t>
            </a:r>
            <a:br>
              <a:rPr lang="en-US" sz="2000" dirty="0">
                <a:solidFill>
                  <a:sysClr val="windowText" lastClr="000000"/>
                </a:solidFill>
              </a:rPr>
            </a:br>
            <a:r>
              <a:rPr lang="en-US" sz="2000" dirty="0" err="1">
                <a:solidFill>
                  <a:sysClr val="windowText" lastClr="000000"/>
                </a:solidFill>
              </a:rPr>
              <a:t>p.start</a:t>
            </a:r>
            <a:r>
              <a:rPr lang="en-US" sz="2000" dirty="0">
                <a:solidFill>
                  <a:sysClr val="windowText" lastClr="000000"/>
                </a:solidFill>
              </a:rPr>
              <a:t>(0)</a:t>
            </a:r>
            <a:br>
              <a:rPr lang="en-US" sz="2000" dirty="0">
                <a:solidFill>
                  <a:sysClr val="windowText" lastClr="000000"/>
                </a:solidFill>
              </a:rPr>
            </a:br>
            <a:r>
              <a:rPr lang="en-US" sz="2000" dirty="0">
                <a:solidFill>
                  <a:sysClr val="windowText" lastClr="000000"/>
                </a:solidFill>
              </a:rPr>
              <a:t>try:</a:t>
            </a:r>
            <a:br>
              <a:rPr lang="en-US" sz="2000" dirty="0">
                <a:solidFill>
                  <a:sysClr val="windowText" lastClr="000000"/>
                </a:solidFill>
              </a:rPr>
            </a:br>
            <a:r>
              <a:rPr lang="en-US" sz="2000" dirty="0">
                <a:solidFill>
                  <a:sysClr val="windowText" lastClr="000000"/>
                </a:solidFill>
              </a:rPr>
              <a:t>    while 1:</a:t>
            </a:r>
            <a:br>
              <a:rPr lang="en-US" sz="2000" dirty="0">
                <a:solidFill>
                  <a:sysClr val="windowText" lastClr="000000"/>
                </a:solidFill>
              </a:rPr>
            </a:br>
            <a:r>
              <a:rPr lang="en-US" sz="2000" dirty="0">
                <a:solidFill>
                  <a:sysClr val="windowText" lastClr="000000"/>
                </a:solidFill>
              </a:rPr>
              <a:t>        for dc in range(0, 101, 5):</a:t>
            </a:r>
            <a:br>
              <a:rPr lang="en-US" sz="2000" dirty="0">
                <a:solidFill>
                  <a:sysClr val="windowText" lastClr="000000"/>
                </a:solidFill>
              </a:rPr>
            </a:br>
            <a:r>
              <a:rPr lang="en-US" sz="2000" dirty="0">
                <a:solidFill>
                  <a:sysClr val="windowText" lastClr="000000"/>
                </a:solidFill>
              </a:rPr>
              <a:t>            </a:t>
            </a:r>
            <a:r>
              <a:rPr lang="en-US" sz="2000" dirty="0" err="1">
                <a:solidFill>
                  <a:sysClr val="windowText" lastClr="000000"/>
                </a:solidFill>
              </a:rPr>
              <a:t>p.ChangeDutyCycle</a:t>
            </a:r>
            <a:r>
              <a:rPr lang="en-US" sz="2000" dirty="0">
                <a:solidFill>
                  <a:sysClr val="windowText" lastClr="000000"/>
                </a:solidFill>
              </a:rPr>
              <a:t>(dc)#sets the duty </a:t>
            </a:r>
            <a:r>
              <a:rPr lang="en-US" sz="2000" dirty="0" err="1">
                <a:solidFill>
                  <a:sysClr val="windowText" lastClr="000000"/>
                </a:solidFill>
              </a:rPr>
              <a:t>bw</a:t>
            </a:r>
            <a:r>
              <a:rPr lang="en-US" sz="2000" dirty="0">
                <a:solidFill>
                  <a:sysClr val="windowText" lastClr="000000"/>
                </a:solidFill>
              </a:rPr>
              <a:t> the dc range</a:t>
            </a:r>
            <a:br>
              <a:rPr lang="en-US" sz="2000" dirty="0">
                <a:solidFill>
                  <a:sysClr val="windowText" lastClr="000000"/>
                </a:solidFill>
              </a:rPr>
            </a:br>
            <a:r>
              <a:rPr lang="en-US" sz="2000" dirty="0">
                <a:solidFill>
                  <a:sysClr val="windowText" lastClr="000000"/>
                </a:solidFill>
              </a:rPr>
              <a:t>            </a:t>
            </a:r>
            <a:r>
              <a:rPr lang="en-US" sz="2000" dirty="0" err="1">
                <a:solidFill>
                  <a:sysClr val="windowText" lastClr="000000"/>
                </a:solidFill>
              </a:rPr>
              <a:t>time.sleep</a:t>
            </a:r>
            <a:r>
              <a:rPr lang="en-US" sz="2000" dirty="0">
                <a:solidFill>
                  <a:sysClr val="windowText" lastClr="000000"/>
                </a:solidFill>
              </a:rPr>
              <a:t>(1)#pause</a:t>
            </a:r>
            <a:br>
              <a:rPr lang="en-US" sz="2000" dirty="0">
                <a:solidFill>
                  <a:sysClr val="windowText" lastClr="000000"/>
                </a:solidFill>
              </a:rPr>
            </a:br>
            <a:r>
              <a:rPr lang="en-US" sz="2000" dirty="0">
                <a:solidFill>
                  <a:sysClr val="windowText" lastClr="000000"/>
                </a:solidFill>
              </a:rPr>
              <a:t>        for dc in range(100, -1, -5):</a:t>
            </a:r>
            <a:br>
              <a:rPr lang="en-US" sz="2000" dirty="0">
                <a:solidFill>
                  <a:sysClr val="windowText" lastClr="000000"/>
                </a:solidFill>
              </a:rPr>
            </a:br>
            <a:r>
              <a:rPr lang="en-US" sz="2000" dirty="0">
                <a:solidFill>
                  <a:sysClr val="windowText" lastClr="000000"/>
                </a:solidFill>
              </a:rPr>
              <a:t>            </a:t>
            </a:r>
            <a:r>
              <a:rPr lang="en-US" sz="2000" dirty="0" err="1">
                <a:solidFill>
                  <a:sysClr val="windowText" lastClr="000000"/>
                </a:solidFill>
              </a:rPr>
              <a:t>p.ChangeDutyCycle</a:t>
            </a:r>
            <a:r>
              <a:rPr lang="en-US" sz="2000" dirty="0">
                <a:solidFill>
                  <a:sysClr val="windowText" lastClr="000000"/>
                </a:solidFill>
              </a:rPr>
              <a:t>(dc)</a:t>
            </a:r>
            <a:br>
              <a:rPr lang="en-US" sz="2000" dirty="0">
                <a:solidFill>
                  <a:sysClr val="windowText" lastClr="000000"/>
                </a:solidFill>
              </a:rPr>
            </a:br>
            <a:r>
              <a:rPr lang="en-US" sz="2000" dirty="0">
                <a:solidFill>
                  <a:sysClr val="windowText" lastClr="000000"/>
                </a:solidFill>
              </a:rPr>
              <a:t>            </a:t>
            </a:r>
            <a:r>
              <a:rPr lang="en-US" sz="2000" dirty="0" err="1">
                <a:solidFill>
                  <a:sysClr val="windowText" lastClr="000000"/>
                </a:solidFill>
              </a:rPr>
              <a:t>time.sleep</a:t>
            </a:r>
            <a:r>
              <a:rPr lang="en-US" sz="2000" dirty="0">
                <a:solidFill>
                  <a:sysClr val="windowText" lastClr="000000"/>
                </a:solidFill>
              </a:rPr>
              <a:t>(1)</a:t>
            </a:r>
            <a:br>
              <a:rPr lang="en-US" sz="2000" dirty="0">
                <a:solidFill>
                  <a:sysClr val="windowText" lastClr="000000"/>
                </a:solidFill>
              </a:rPr>
            </a:br>
            <a:r>
              <a:rPr lang="en-US" sz="2000" dirty="0">
                <a:solidFill>
                  <a:sysClr val="windowText" lastClr="000000"/>
                </a:solidFill>
              </a:rPr>
              <a:t>except </a:t>
            </a:r>
            <a:r>
              <a:rPr lang="en-US" sz="2000" dirty="0" err="1">
                <a:solidFill>
                  <a:sysClr val="windowText" lastClr="000000"/>
                </a:solidFill>
              </a:rPr>
              <a:t>KeyboardInterrupt</a:t>
            </a:r>
            <a:r>
              <a:rPr lang="en-US" sz="2000" dirty="0">
                <a:solidFill>
                  <a:sysClr val="windowText" lastClr="000000"/>
                </a:solidFill>
              </a:rPr>
              <a:t>:</a:t>
            </a:r>
            <a:br>
              <a:rPr lang="en-US" sz="2000" dirty="0">
                <a:solidFill>
                  <a:sysClr val="windowText" lastClr="000000"/>
                </a:solidFill>
              </a:rPr>
            </a:br>
            <a:r>
              <a:rPr lang="en-US" sz="2000" dirty="0">
                <a:solidFill>
                  <a:sysClr val="windowText" lastClr="000000"/>
                </a:solidFill>
              </a:rPr>
              <a:t>    pass</a:t>
            </a:r>
            <a:br>
              <a:rPr lang="en-US" sz="2000" dirty="0">
                <a:solidFill>
                  <a:sysClr val="windowText" lastClr="000000"/>
                </a:solidFill>
              </a:rPr>
            </a:br>
            <a:r>
              <a:rPr lang="en-US" sz="2000" dirty="0" err="1">
                <a:solidFill>
                  <a:sysClr val="windowText" lastClr="000000"/>
                </a:solidFill>
              </a:rPr>
              <a:t>p.stop</a:t>
            </a:r>
            <a:r>
              <a:rPr lang="en-US" sz="2000" dirty="0">
                <a:solidFill>
                  <a:sysClr val="windowText" lastClr="000000"/>
                </a:solidFill>
              </a:rPr>
              <a:t>()</a:t>
            </a:r>
            <a:br>
              <a:rPr lang="en-US" sz="2000" dirty="0">
                <a:solidFill>
                  <a:sysClr val="windowText" lastClr="000000"/>
                </a:solidFill>
              </a:rPr>
            </a:br>
            <a:r>
              <a:rPr lang="en-US" sz="2000" dirty="0" err="1">
                <a:solidFill>
                  <a:sysClr val="windowText" lastClr="000000"/>
                </a:solidFill>
              </a:rPr>
              <a:t>GPIO.cleanup</a:t>
            </a:r>
            <a:r>
              <a:rPr lang="en-US" sz="2000" dirty="0">
                <a:solidFill>
                  <a:sysClr val="windowText" lastClr="000000"/>
                </a:solidFill>
              </a:rPr>
              <a:t>()</a:t>
            </a:r>
          </a:p>
        </p:txBody>
      </p:sp>
      <p:sp>
        <p:nvSpPr>
          <p:cNvPr id="5" name="TextBox 4"/>
          <p:cNvSpPr txBox="1"/>
          <p:nvPr/>
        </p:nvSpPr>
        <p:spPr>
          <a:xfrm>
            <a:off x="10375900" y="6121400"/>
            <a:ext cx="771365" cy="369332"/>
          </a:xfrm>
          <a:prstGeom prst="rect">
            <a:avLst/>
          </a:prstGeom>
          <a:noFill/>
        </p:spPr>
        <p:txBody>
          <a:bodyPr wrap="none" rtlCol="0">
            <a:spAutoFit/>
          </a:bodyPr>
          <a:lstStyle/>
          <a:p>
            <a:r>
              <a:rPr lang="en-US" b="1" dirty="0">
                <a:hlinkClick r:id="rId2" action="ppaction://hlinksldjump"/>
              </a:rPr>
              <a:t>back</a:t>
            </a:r>
            <a:endParaRPr lang="en-US" b="1" dirty="0"/>
          </a:p>
        </p:txBody>
      </p:sp>
    </p:spTree>
    <p:extLst>
      <p:ext uri="{BB962C8B-B14F-4D97-AF65-F5344CB8AC3E}">
        <p14:creationId xmlns:p14="http://schemas.microsoft.com/office/powerpoint/2010/main" val="1437784630"/>
      </p:ext>
    </p:extLst>
  </p:cSld>
  <p:clrMapOvr>
    <a:masterClrMapping/>
  </p:clrMapOvr>
  <p:transition spd="slow">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bg1"/>
                </a:solidFill>
              </a:rPr>
              <a:t>Initial setup </a:t>
            </a:r>
            <a:endParaRPr lang="en-US" dirty="0"/>
          </a:p>
        </p:txBody>
      </p:sp>
      <p:sp>
        <p:nvSpPr>
          <p:cNvPr id="3" name="Content Placeholder 2"/>
          <p:cNvSpPr>
            <a:spLocks noGrp="1"/>
          </p:cNvSpPr>
          <p:nvPr>
            <p:ph idx="1"/>
          </p:nvPr>
        </p:nvSpPr>
        <p:spPr>
          <a:xfrm>
            <a:off x="1154953" y="2271109"/>
            <a:ext cx="8761412" cy="3416300"/>
          </a:xfrm>
        </p:spPr>
        <p:txBody>
          <a:bodyPr/>
          <a:lstStyle/>
          <a:p>
            <a:r>
              <a:rPr lang="en-US" dirty="0">
                <a:solidFill>
                  <a:schemeClr val="tx1"/>
                </a:solidFill>
              </a:rPr>
              <a:t>Install </a:t>
            </a:r>
            <a:r>
              <a:rPr lang="en-US" dirty="0" err="1">
                <a:solidFill>
                  <a:schemeClr val="tx1"/>
                </a:solidFill>
              </a:rPr>
              <a:t>tightVNC</a:t>
            </a:r>
            <a:r>
              <a:rPr lang="en-US" dirty="0">
                <a:solidFill>
                  <a:schemeClr val="tx1"/>
                </a:solidFill>
              </a:rPr>
              <a:t> server</a:t>
            </a:r>
          </a:p>
          <a:p>
            <a:pPr lvl="1"/>
            <a:r>
              <a:rPr lang="en-US" dirty="0">
                <a:solidFill>
                  <a:schemeClr val="tx1"/>
                </a:solidFill>
              </a:rPr>
              <a:t>For windows: </a:t>
            </a:r>
            <a:r>
              <a:rPr lang="en-US" dirty="0">
                <a:solidFill>
                  <a:schemeClr val="tx1"/>
                </a:solidFill>
                <a:hlinkClick r:id="rId2"/>
              </a:rPr>
              <a:t>http://www.tightvnc.com/download.php</a:t>
            </a:r>
            <a:endParaRPr lang="en-US" dirty="0">
              <a:solidFill>
                <a:schemeClr val="tx1"/>
              </a:solidFill>
            </a:endParaRPr>
          </a:p>
          <a:p>
            <a:r>
              <a:rPr lang="en-US" dirty="0">
                <a:solidFill>
                  <a:schemeClr val="tx1"/>
                </a:solidFill>
              </a:rPr>
              <a:t>Get the </a:t>
            </a:r>
            <a:r>
              <a:rPr lang="en-US" dirty="0" err="1">
                <a:solidFill>
                  <a:schemeClr val="tx1"/>
                </a:solidFill>
              </a:rPr>
              <a:t>ip</a:t>
            </a:r>
            <a:r>
              <a:rPr lang="en-US" dirty="0">
                <a:solidFill>
                  <a:schemeClr val="tx1"/>
                </a:solidFill>
              </a:rPr>
              <a:t> address from the respective server and enter the viewer.</a:t>
            </a:r>
          </a:p>
          <a:p>
            <a:r>
              <a:rPr lang="en-US" dirty="0">
                <a:solidFill>
                  <a:schemeClr val="tx1"/>
                </a:solidFill>
              </a:rPr>
              <a:t>PASSWORD:  </a:t>
            </a:r>
            <a:r>
              <a:rPr lang="en-US" sz="2400" b="1" dirty="0">
                <a:solidFill>
                  <a:schemeClr val="tx1"/>
                </a:solidFill>
              </a:rPr>
              <a:t>raspberry</a:t>
            </a:r>
          </a:p>
        </p:txBody>
      </p:sp>
      <p:sp>
        <p:nvSpPr>
          <p:cNvPr id="4" name="Slide Number Placeholder 3"/>
          <p:cNvSpPr>
            <a:spLocks noGrp="1"/>
          </p:cNvSpPr>
          <p:nvPr>
            <p:ph type="sldNum" sz="quarter" idx="12"/>
          </p:nvPr>
        </p:nvSpPr>
        <p:spPr/>
        <p:txBody>
          <a:bodyPr/>
          <a:lstStyle/>
          <a:p>
            <a:fld id="{6D22F896-40B5-4ADD-8801-0D06FADFA095}" type="slidenum">
              <a:rPr lang="en-US" smtClean="0"/>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3979259"/>
            <a:ext cx="5378818" cy="24667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341" y="3979259"/>
            <a:ext cx="5415799" cy="2467959"/>
          </a:xfrm>
          <a:prstGeom prst="rect">
            <a:avLst/>
          </a:prstGeom>
        </p:spPr>
      </p:pic>
    </p:spTree>
    <p:extLst>
      <p:ext uri="{BB962C8B-B14F-4D97-AF65-F5344CB8AC3E}">
        <p14:creationId xmlns:p14="http://schemas.microsoft.com/office/powerpoint/2010/main" val="1517974064"/>
      </p:ext>
    </p:extLst>
  </p:cSld>
  <p:clrMapOvr>
    <a:masterClrMapping/>
  </p:clrMapOvr>
  <p:transition spd="slow">
    <p:cover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40</a:t>
            </a:fld>
            <a:endParaRPr lang="en-US" dirty="0"/>
          </a:p>
        </p:txBody>
      </p:sp>
      <p:sp>
        <p:nvSpPr>
          <p:cNvPr id="4" name="TextBox 3"/>
          <p:cNvSpPr txBox="1"/>
          <p:nvPr/>
        </p:nvSpPr>
        <p:spPr>
          <a:xfrm>
            <a:off x="444500" y="85516"/>
            <a:ext cx="12192000" cy="6740307"/>
          </a:xfrm>
          <a:prstGeom prst="rect">
            <a:avLst/>
          </a:prstGeom>
          <a:noFill/>
        </p:spPr>
        <p:txBody>
          <a:bodyPr wrap="square" rtlCol="0">
            <a:spAutoFit/>
          </a:bodyPr>
          <a:lstStyle/>
          <a:p>
            <a:r>
              <a:rPr lang="en-US" sz="2400" b="1" dirty="0"/>
              <a:t>//servomotor</a:t>
            </a:r>
          </a:p>
          <a:p>
            <a:r>
              <a:rPr lang="en-US" sz="2400" b="1" dirty="0"/>
              <a:t>import</a:t>
            </a:r>
            <a:r>
              <a:rPr lang="en-US" sz="2400" dirty="0"/>
              <a:t> </a:t>
            </a:r>
            <a:r>
              <a:rPr lang="en-US" sz="2400" dirty="0" err="1"/>
              <a:t>RPi.GPIO</a:t>
            </a:r>
            <a:r>
              <a:rPr lang="en-US" sz="2400" dirty="0"/>
              <a:t> </a:t>
            </a:r>
            <a:r>
              <a:rPr lang="en-US" sz="2400" b="1" dirty="0"/>
              <a:t>as</a:t>
            </a:r>
            <a:r>
              <a:rPr lang="en-US" sz="2400" dirty="0"/>
              <a:t> GPIO</a:t>
            </a:r>
          </a:p>
          <a:p>
            <a:r>
              <a:rPr lang="en-US" sz="2400" b="1" dirty="0"/>
              <a:t>import</a:t>
            </a:r>
            <a:r>
              <a:rPr lang="en-US" sz="2400" dirty="0"/>
              <a:t> time </a:t>
            </a:r>
          </a:p>
          <a:p>
            <a:r>
              <a:rPr lang="en-US" sz="2400" dirty="0" err="1"/>
              <a:t>GPIO</a:t>
            </a:r>
            <a:r>
              <a:rPr lang="en-US" sz="2400" b="1" dirty="0" err="1"/>
              <a:t>.</a:t>
            </a:r>
            <a:r>
              <a:rPr lang="en-US" sz="2400" dirty="0" err="1"/>
              <a:t>setmode</a:t>
            </a:r>
            <a:r>
              <a:rPr lang="en-US" sz="2400" b="1" dirty="0"/>
              <a:t>(</a:t>
            </a:r>
            <a:r>
              <a:rPr lang="en-US" sz="2400" dirty="0"/>
              <a:t>GPIO</a:t>
            </a:r>
            <a:r>
              <a:rPr lang="en-US" sz="2400" b="1" dirty="0"/>
              <a:t>.</a:t>
            </a:r>
            <a:r>
              <a:rPr lang="en-US" sz="2400" dirty="0"/>
              <a:t>BOARD</a:t>
            </a:r>
            <a:r>
              <a:rPr lang="en-US" sz="2400" b="1" dirty="0"/>
              <a:t>)</a:t>
            </a:r>
            <a:r>
              <a:rPr lang="en-US" sz="2400" dirty="0"/>
              <a:t> </a:t>
            </a:r>
          </a:p>
          <a:p>
            <a:r>
              <a:rPr lang="en-US" sz="2400" dirty="0" err="1"/>
              <a:t>GPIO</a:t>
            </a:r>
            <a:r>
              <a:rPr lang="en-US" sz="2400" b="1" dirty="0" err="1"/>
              <a:t>.</a:t>
            </a:r>
            <a:r>
              <a:rPr lang="en-US" sz="2400" dirty="0" err="1"/>
              <a:t>setup</a:t>
            </a:r>
            <a:r>
              <a:rPr lang="en-US" sz="2400" b="1" dirty="0"/>
              <a:t>(12,</a:t>
            </a:r>
            <a:r>
              <a:rPr lang="en-US" sz="2400" dirty="0"/>
              <a:t> GPIO</a:t>
            </a:r>
            <a:r>
              <a:rPr lang="en-US" sz="2400" b="1" dirty="0"/>
              <a:t>.</a:t>
            </a:r>
            <a:r>
              <a:rPr lang="en-US" sz="2400" dirty="0"/>
              <a:t>OUT</a:t>
            </a:r>
            <a:r>
              <a:rPr lang="en-US" sz="2400" b="1" dirty="0"/>
              <a:t>)</a:t>
            </a:r>
            <a:r>
              <a:rPr lang="en-US" sz="2400" dirty="0"/>
              <a:t> </a:t>
            </a:r>
          </a:p>
          <a:p>
            <a:r>
              <a:rPr lang="en-US" sz="2400" dirty="0"/>
              <a:t>p </a:t>
            </a:r>
            <a:r>
              <a:rPr lang="en-US" sz="2400" b="1" dirty="0"/>
              <a:t>=</a:t>
            </a:r>
            <a:r>
              <a:rPr lang="en-US" sz="2400" dirty="0"/>
              <a:t> GPIO</a:t>
            </a:r>
            <a:r>
              <a:rPr lang="en-US" sz="2400" b="1" dirty="0"/>
              <a:t>.</a:t>
            </a:r>
            <a:r>
              <a:rPr lang="en-US" sz="2400" dirty="0"/>
              <a:t>PWM</a:t>
            </a:r>
            <a:r>
              <a:rPr lang="en-US" sz="2400" b="1" dirty="0"/>
              <a:t>(12,</a:t>
            </a:r>
            <a:r>
              <a:rPr lang="en-US" sz="2400" dirty="0"/>
              <a:t> </a:t>
            </a:r>
            <a:r>
              <a:rPr lang="en-US" sz="2400" b="1" dirty="0"/>
              <a:t>50)</a:t>
            </a:r>
            <a:r>
              <a:rPr lang="en-US" sz="2400" dirty="0"/>
              <a:t> </a:t>
            </a:r>
          </a:p>
          <a:p>
            <a:r>
              <a:rPr lang="en-US" sz="2400" dirty="0" err="1"/>
              <a:t>p</a:t>
            </a:r>
            <a:r>
              <a:rPr lang="en-US" sz="2400" b="1" dirty="0" err="1"/>
              <a:t>.</a:t>
            </a:r>
            <a:r>
              <a:rPr lang="en-US" sz="2400" dirty="0" err="1"/>
              <a:t>start</a:t>
            </a:r>
            <a:r>
              <a:rPr lang="en-US" sz="2400" b="1" dirty="0"/>
              <a:t>(7.5)</a:t>
            </a:r>
          </a:p>
          <a:p>
            <a:r>
              <a:rPr lang="en-US" sz="2400" b="1" dirty="0"/>
              <a:t>try:</a:t>
            </a:r>
          </a:p>
          <a:p>
            <a:r>
              <a:rPr lang="en-US" sz="2400" dirty="0"/>
              <a:t> 	</a:t>
            </a:r>
            <a:r>
              <a:rPr lang="en-US" sz="2400" b="1" dirty="0"/>
              <a:t>while</a:t>
            </a:r>
            <a:r>
              <a:rPr lang="en-US" sz="2400" dirty="0"/>
              <a:t> True</a:t>
            </a:r>
            <a:r>
              <a:rPr lang="en-US" sz="2400" b="1" dirty="0"/>
              <a:t>:</a:t>
            </a:r>
            <a:r>
              <a:rPr lang="en-US" sz="2400" dirty="0"/>
              <a:t> </a:t>
            </a:r>
          </a:p>
          <a:p>
            <a:r>
              <a:rPr lang="en-US" sz="2400" dirty="0"/>
              <a:t>		</a:t>
            </a:r>
            <a:r>
              <a:rPr lang="en-US" sz="2400" dirty="0" err="1"/>
              <a:t>p</a:t>
            </a:r>
            <a:r>
              <a:rPr lang="en-US" sz="2400" b="1" dirty="0" err="1"/>
              <a:t>.</a:t>
            </a:r>
            <a:r>
              <a:rPr lang="en-US" sz="2400" dirty="0" err="1"/>
              <a:t>ChangeDutyCycle</a:t>
            </a:r>
            <a:r>
              <a:rPr lang="en-US" sz="2400" b="1" dirty="0"/>
              <a:t>(7.5)</a:t>
            </a:r>
            <a:r>
              <a:rPr lang="en-US" sz="2400" dirty="0"/>
              <a:t> </a:t>
            </a:r>
            <a:r>
              <a:rPr lang="en-US" sz="2400" i="1" dirty="0"/>
              <a:t># turn towards 90 degree</a:t>
            </a:r>
            <a:r>
              <a:rPr lang="en-US" sz="2400" dirty="0"/>
              <a:t> </a:t>
            </a:r>
          </a:p>
          <a:p>
            <a:r>
              <a:rPr lang="en-US" sz="2400" dirty="0"/>
              <a:t>		</a:t>
            </a:r>
            <a:r>
              <a:rPr lang="en-US" sz="2400" dirty="0" err="1"/>
              <a:t>time</a:t>
            </a:r>
            <a:r>
              <a:rPr lang="en-US" sz="2400" b="1" dirty="0" err="1"/>
              <a:t>.</a:t>
            </a:r>
            <a:r>
              <a:rPr lang="en-US" sz="2400" dirty="0" err="1"/>
              <a:t>sleep</a:t>
            </a:r>
            <a:r>
              <a:rPr lang="en-US" sz="2400" b="1" dirty="0"/>
              <a:t>(1)</a:t>
            </a:r>
            <a:r>
              <a:rPr lang="en-US" sz="2400" dirty="0"/>
              <a:t> </a:t>
            </a:r>
            <a:r>
              <a:rPr lang="en-US" sz="2400" i="1" dirty="0"/>
              <a:t># sleep 1 second</a:t>
            </a:r>
            <a:r>
              <a:rPr lang="en-US" sz="2400" dirty="0"/>
              <a:t> </a:t>
            </a:r>
          </a:p>
          <a:p>
            <a:r>
              <a:rPr lang="en-US" sz="2400" dirty="0"/>
              <a:t>		</a:t>
            </a:r>
            <a:r>
              <a:rPr lang="en-US" sz="2400" dirty="0" err="1"/>
              <a:t>p</a:t>
            </a:r>
            <a:r>
              <a:rPr lang="en-US" sz="2400" b="1" dirty="0" err="1"/>
              <a:t>.</a:t>
            </a:r>
            <a:r>
              <a:rPr lang="en-US" sz="2400" dirty="0" err="1"/>
              <a:t>ChangeDutyCycle</a:t>
            </a:r>
            <a:r>
              <a:rPr lang="en-US" sz="2400" b="1" dirty="0"/>
              <a:t>(2.5)</a:t>
            </a:r>
            <a:r>
              <a:rPr lang="en-US" sz="2400" dirty="0"/>
              <a:t> </a:t>
            </a:r>
            <a:r>
              <a:rPr lang="en-US" sz="2400" i="1" dirty="0"/>
              <a:t># turn towards 0 degree</a:t>
            </a:r>
            <a:r>
              <a:rPr lang="en-US" sz="2400" dirty="0"/>
              <a:t> </a:t>
            </a:r>
          </a:p>
          <a:p>
            <a:r>
              <a:rPr lang="en-US" sz="2400" dirty="0"/>
              <a:t>		</a:t>
            </a:r>
            <a:r>
              <a:rPr lang="en-US" sz="2400" dirty="0" err="1"/>
              <a:t>time</a:t>
            </a:r>
            <a:r>
              <a:rPr lang="en-US" sz="2400" b="1" dirty="0" err="1"/>
              <a:t>.</a:t>
            </a:r>
            <a:r>
              <a:rPr lang="en-US" sz="2400" dirty="0" err="1"/>
              <a:t>sleep</a:t>
            </a:r>
            <a:r>
              <a:rPr lang="en-US" sz="2400" b="1" dirty="0"/>
              <a:t>(1)</a:t>
            </a:r>
            <a:r>
              <a:rPr lang="en-US" sz="2400" dirty="0"/>
              <a:t> </a:t>
            </a:r>
            <a:r>
              <a:rPr lang="en-US" sz="2400" i="1" dirty="0"/>
              <a:t># sleep 1 second</a:t>
            </a:r>
            <a:r>
              <a:rPr lang="en-US" sz="2400" dirty="0"/>
              <a:t> </a:t>
            </a:r>
          </a:p>
          <a:p>
            <a:r>
              <a:rPr lang="en-US" sz="2400" dirty="0"/>
              <a:t>		</a:t>
            </a:r>
            <a:r>
              <a:rPr lang="en-US" sz="2400" dirty="0" err="1"/>
              <a:t>p</a:t>
            </a:r>
            <a:r>
              <a:rPr lang="en-US" sz="2400" b="1" dirty="0" err="1"/>
              <a:t>.</a:t>
            </a:r>
            <a:r>
              <a:rPr lang="en-US" sz="2400" dirty="0" err="1"/>
              <a:t>ChangeDutyCycle</a:t>
            </a:r>
            <a:r>
              <a:rPr lang="en-US" sz="2400" b="1" dirty="0"/>
              <a:t>(12.5)</a:t>
            </a:r>
            <a:r>
              <a:rPr lang="en-US" sz="2400" dirty="0"/>
              <a:t> </a:t>
            </a:r>
            <a:r>
              <a:rPr lang="en-US" sz="2400" i="1" dirty="0"/>
              <a:t># turn towards 180 degree</a:t>
            </a:r>
            <a:r>
              <a:rPr lang="en-US" sz="2400" dirty="0"/>
              <a:t> </a:t>
            </a:r>
          </a:p>
          <a:p>
            <a:r>
              <a:rPr lang="en-US" sz="2400" dirty="0"/>
              <a:t>		</a:t>
            </a:r>
            <a:r>
              <a:rPr lang="en-US" sz="2400" dirty="0" err="1"/>
              <a:t>time</a:t>
            </a:r>
            <a:r>
              <a:rPr lang="en-US" sz="2400" b="1" dirty="0" err="1"/>
              <a:t>.</a:t>
            </a:r>
            <a:r>
              <a:rPr lang="en-US" sz="2400" dirty="0" err="1"/>
              <a:t>sleep</a:t>
            </a:r>
            <a:r>
              <a:rPr lang="en-US" sz="2400" b="1" dirty="0"/>
              <a:t>(1)</a:t>
            </a:r>
            <a:r>
              <a:rPr lang="en-US" sz="2400" dirty="0"/>
              <a:t> </a:t>
            </a:r>
            <a:r>
              <a:rPr lang="en-US" sz="2400" i="1" dirty="0"/>
              <a:t># sleep 1 second </a:t>
            </a:r>
          </a:p>
          <a:p>
            <a:r>
              <a:rPr lang="en-US" sz="2400" b="1" dirty="0"/>
              <a:t>except</a:t>
            </a:r>
            <a:r>
              <a:rPr lang="en-US" sz="2400" dirty="0"/>
              <a:t> </a:t>
            </a:r>
            <a:r>
              <a:rPr lang="en-US" sz="2400" b="1" dirty="0" err="1"/>
              <a:t>KeyboardInterrupt</a:t>
            </a:r>
            <a:r>
              <a:rPr lang="en-US" sz="2400" b="1" dirty="0"/>
              <a:t>:</a:t>
            </a:r>
            <a:r>
              <a:rPr lang="en-US" sz="2400" dirty="0"/>
              <a:t> </a:t>
            </a:r>
          </a:p>
          <a:p>
            <a:r>
              <a:rPr lang="en-US" sz="2400" dirty="0"/>
              <a:t>	</a:t>
            </a:r>
            <a:r>
              <a:rPr lang="en-US" sz="2400" dirty="0" err="1"/>
              <a:t>p</a:t>
            </a:r>
            <a:r>
              <a:rPr lang="en-US" sz="2400" b="1" dirty="0" err="1"/>
              <a:t>.</a:t>
            </a:r>
            <a:r>
              <a:rPr lang="en-US" sz="2400" dirty="0" err="1"/>
              <a:t>stop</a:t>
            </a:r>
            <a:r>
              <a:rPr lang="en-US" sz="2400" b="1" dirty="0"/>
              <a:t>()</a:t>
            </a:r>
            <a:r>
              <a:rPr lang="en-US" sz="2400" dirty="0"/>
              <a:t> </a:t>
            </a:r>
          </a:p>
          <a:p>
            <a:r>
              <a:rPr lang="en-US" sz="2400" dirty="0"/>
              <a:t>	</a:t>
            </a:r>
            <a:r>
              <a:rPr lang="en-US" sz="2400" dirty="0" err="1"/>
              <a:t>GPIO</a:t>
            </a:r>
            <a:r>
              <a:rPr lang="en-US" sz="2400" b="1" dirty="0" err="1"/>
              <a:t>.</a:t>
            </a:r>
            <a:r>
              <a:rPr lang="en-US" sz="2400" dirty="0" err="1"/>
              <a:t>cleanup</a:t>
            </a:r>
            <a:r>
              <a:rPr lang="en-US" sz="2400" b="1" dirty="0"/>
              <a:t>()</a:t>
            </a:r>
            <a:endParaRPr lang="en-US" sz="2400" dirty="0"/>
          </a:p>
        </p:txBody>
      </p:sp>
      <p:sp>
        <p:nvSpPr>
          <p:cNvPr id="5" name="TextBox 4"/>
          <p:cNvSpPr txBox="1"/>
          <p:nvPr/>
        </p:nvSpPr>
        <p:spPr>
          <a:xfrm>
            <a:off x="11007498" y="6141729"/>
            <a:ext cx="771365" cy="369332"/>
          </a:xfrm>
          <a:prstGeom prst="rect">
            <a:avLst/>
          </a:prstGeom>
          <a:noFill/>
        </p:spPr>
        <p:txBody>
          <a:bodyPr wrap="none" rtlCol="0">
            <a:spAutoFit/>
          </a:bodyPr>
          <a:lstStyle/>
          <a:p>
            <a:r>
              <a:rPr lang="en-US" b="1" dirty="0">
                <a:hlinkClick r:id="rId2" action="ppaction://hlinksldjump"/>
              </a:rPr>
              <a:t>back</a:t>
            </a:r>
            <a:endParaRPr lang="en-US" b="1" dirty="0"/>
          </a:p>
        </p:txBody>
      </p:sp>
    </p:spTree>
    <p:extLst>
      <p:ext uri="{BB962C8B-B14F-4D97-AF65-F5344CB8AC3E}">
        <p14:creationId xmlns:p14="http://schemas.microsoft.com/office/powerpoint/2010/main" val="34519891"/>
      </p:ext>
    </p:extLst>
  </p:cSld>
  <p:clrMapOvr>
    <a:masterClrMapping/>
  </p:clrMapOvr>
  <p:transition spd="slow">
    <p:cover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filters</a:t>
            </a:r>
          </a:p>
        </p:txBody>
      </p:sp>
      <p:sp>
        <p:nvSpPr>
          <p:cNvPr id="3" name="Content Placeholder 2"/>
          <p:cNvSpPr>
            <a:spLocks noGrp="1"/>
          </p:cNvSpPr>
          <p:nvPr>
            <p:ph idx="1"/>
          </p:nvPr>
        </p:nvSpPr>
        <p:spPr/>
        <p:txBody>
          <a:bodyPr/>
          <a:lstStyle/>
          <a:p>
            <a:pPr marL="0" indent="0">
              <a:buNone/>
            </a:pPr>
            <a:r>
              <a:rPr lang="en-US" b="1" dirty="0"/>
              <a:t> </a:t>
            </a:r>
            <a:endParaRPr lang="en-US" dirty="0"/>
          </a:p>
          <a:p>
            <a:pPr marL="0" indent="0">
              <a:buNone/>
            </a:pPr>
            <a:r>
              <a:rPr lang="en-US" b="1" dirty="0" err="1"/>
              <a:t>camera.start_preview</a:t>
            </a:r>
            <a:r>
              <a:rPr lang="en-US" b="1" dirty="0"/>
              <a:t>()</a:t>
            </a:r>
            <a:endParaRPr lang="en-US" dirty="0"/>
          </a:p>
          <a:p>
            <a:pPr marL="0" indent="0">
              <a:buNone/>
            </a:pPr>
            <a:r>
              <a:rPr lang="en-US" b="1" dirty="0" err="1"/>
              <a:t>camera.image_effect</a:t>
            </a:r>
            <a:r>
              <a:rPr lang="en-US" b="1" dirty="0"/>
              <a:t> = '</a:t>
            </a:r>
            <a:r>
              <a:rPr lang="en-US" b="1" dirty="0" err="1"/>
              <a:t>colorswap</a:t>
            </a:r>
            <a:r>
              <a:rPr lang="en-US" b="1" dirty="0"/>
              <a:t>'</a:t>
            </a:r>
            <a:endParaRPr lang="en-US" dirty="0"/>
          </a:p>
          <a:p>
            <a:pPr marL="0" indent="0">
              <a:buNone/>
            </a:pPr>
            <a:r>
              <a:rPr lang="en-US" b="1" dirty="0"/>
              <a:t>sleep(5)</a:t>
            </a:r>
            <a:endParaRPr lang="en-US" dirty="0"/>
          </a:p>
          <a:p>
            <a:pPr marL="0" indent="0">
              <a:buNone/>
            </a:pPr>
            <a:r>
              <a:rPr lang="en-US" b="1" dirty="0" err="1"/>
              <a:t>camera.capture</a:t>
            </a:r>
            <a:r>
              <a:rPr lang="en-US" b="1" dirty="0"/>
              <a:t>('/home/pi/Desktop/</a:t>
            </a:r>
            <a:r>
              <a:rPr lang="en-US" b="1" dirty="0" err="1"/>
              <a:t>colorswap.jpg</a:t>
            </a:r>
            <a:r>
              <a:rPr lang="en-US" b="1" dirty="0"/>
              <a:t>')</a:t>
            </a:r>
            <a:endParaRPr lang="en-US" dirty="0"/>
          </a:p>
          <a:p>
            <a:pPr marL="0" indent="0">
              <a:buNone/>
            </a:pPr>
            <a:r>
              <a:rPr lang="en-US" b="1" dirty="0" err="1"/>
              <a:t>camera.stop_preview</a:t>
            </a:r>
            <a:r>
              <a:rPr lang="en-US" b="1" dirty="0"/>
              <a: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sp>
        <p:nvSpPr>
          <p:cNvPr id="5" name="TextBox 4"/>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1390354295"/>
      </p:ext>
    </p:extLst>
  </p:cSld>
  <p:clrMapOvr>
    <a:masterClrMapping/>
  </p:clrMapOvr>
  <p:transition spd="slow">
    <p:cover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Pi Face</a:t>
            </a:r>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pic>
        <p:nvPicPr>
          <p:cNvPr id="7" name="Picture 6"/>
          <p:cNvPicPr>
            <a:picLocks noChangeAspect="1"/>
          </p:cNvPicPr>
          <p:nvPr/>
        </p:nvPicPr>
        <p:blipFill>
          <a:blip r:embed="rId2"/>
          <a:stretch>
            <a:fillRect/>
          </a:stretch>
        </p:blipFill>
        <p:spPr>
          <a:xfrm>
            <a:off x="7123113" y="941917"/>
            <a:ext cx="2857500" cy="2857500"/>
          </a:xfrm>
          <a:prstGeom prst="rect">
            <a:avLst/>
          </a:prstGeom>
        </p:spPr>
      </p:pic>
    </p:spTree>
    <p:extLst>
      <p:ext uri="{BB962C8B-B14F-4D97-AF65-F5344CB8AC3E}">
        <p14:creationId xmlns:p14="http://schemas.microsoft.com/office/powerpoint/2010/main" val="1227203214"/>
      </p:ext>
    </p:extLst>
  </p:cSld>
  <p:clrMapOvr>
    <a:masterClrMapping/>
  </p:clrMapOvr>
  <p:transition spd="slow">
    <p:cover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a:xfrm>
            <a:off x="177800" y="2222500"/>
            <a:ext cx="9738567" cy="4635500"/>
          </a:xfrm>
        </p:spPr>
        <p:txBody>
          <a:bodyPr>
            <a:normAutofit/>
          </a:bodyPr>
          <a:lstStyle/>
          <a:p>
            <a:r>
              <a:rPr lang="en-US" sz="2000" b="1" dirty="0"/>
              <a:t>Features:</a:t>
            </a:r>
          </a:p>
          <a:p>
            <a:pPr marL="400050" lvl="1" indent="0">
              <a:buNone/>
            </a:pPr>
            <a:r>
              <a:rPr lang="en-US" sz="2000" dirty="0"/>
              <a:t>● 2 </a:t>
            </a:r>
            <a:r>
              <a:rPr lang="en-US" sz="2000" dirty="0" err="1"/>
              <a:t>Dual­H­Bridge</a:t>
            </a:r>
            <a:r>
              <a:rPr lang="en-US" sz="2000" dirty="0"/>
              <a:t> motor drivers, allowing you to drive 4 DC motors</a:t>
            </a:r>
            <a:br>
              <a:rPr lang="en-US" sz="2000" dirty="0"/>
            </a:br>
            <a:r>
              <a:rPr lang="en-US" sz="2000" dirty="0"/>
              <a:t>● Raspberry Pi® HAT footprint when used with </a:t>
            </a:r>
            <a:r>
              <a:rPr lang="en-US" sz="2000" dirty="0" err="1"/>
              <a:t>PiFaceTM</a:t>
            </a:r>
            <a:r>
              <a:rPr lang="en-US" sz="2000" dirty="0"/>
              <a:t> Relay+</a:t>
            </a:r>
            <a:br>
              <a:rPr lang="en-US" sz="2000" dirty="0"/>
            </a:br>
            <a:r>
              <a:rPr lang="en-US" sz="2000" dirty="0"/>
              <a:t>● Easy connection with screw terminals</a:t>
            </a:r>
            <a:br>
              <a:rPr lang="en-US" sz="2000" dirty="0"/>
            </a:br>
            <a:r>
              <a:rPr lang="en-US" sz="2000" dirty="0"/>
              <a:t>● Compact size</a:t>
            </a:r>
            <a:br>
              <a:rPr lang="en-US" sz="2000" dirty="0"/>
            </a:br>
            <a:r>
              <a:rPr lang="en-US" sz="2000" dirty="0"/>
              <a:t>● Can be used directly in breadboards, prototyping and custom designs</a:t>
            </a:r>
          </a:p>
          <a:p>
            <a:r>
              <a:rPr lang="en-US" sz="2000" b="1" dirty="0"/>
              <a:t>Technical specifications:</a:t>
            </a:r>
            <a:br>
              <a:rPr lang="en-US" sz="2000" dirty="0"/>
            </a:br>
            <a:r>
              <a:rPr lang="en-US" sz="2000" dirty="0"/>
              <a:t>● Motor power supply voltage 0V to 11V</a:t>
            </a:r>
            <a:br>
              <a:rPr lang="en-US" sz="2000" dirty="0"/>
            </a:br>
            <a:r>
              <a:rPr lang="en-US" sz="2000" dirty="0"/>
              <a:t>● Device power supply voltage 2V to 7V</a:t>
            </a:r>
            <a:br>
              <a:rPr lang="en-US" sz="2000" dirty="0"/>
            </a:br>
            <a:r>
              <a:rPr lang="en-US" sz="2000" dirty="0"/>
              <a:t>● 4 changeover relays, 20V 1A switching max</a:t>
            </a:r>
            <a:br>
              <a:rPr lang="en-US" sz="2000" dirty="0"/>
            </a:br>
            <a:r>
              <a:rPr lang="en-US" sz="2000" dirty="0"/>
              <a:t>● Operating Temp ­40° to 70°</a:t>
            </a:r>
            <a:br>
              <a:rPr lang="en-US" sz="2000" dirty="0"/>
            </a:br>
            <a:r>
              <a:rPr lang="en-US" sz="2000" dirty="0"/>
              <a:t>● Standard 0.1” pin spacing (breadboard &amp; </a:t>
            </a:r>
            <a:r>
              <a:rPr lang="en-US" sz="2000" dirty="0" err="1"/>
              <a:t>veroboard</a:t>
            </a:r>
            <a:r>
              <a:rPr lang="en-US" sz="2000" dirty="0"/>
              <a:t> compatible)</a:t>
            </a:r>
          </a:p>
        </p:txBody>
      </p:sp>
      <p:sp>
        <p:nvSpPr>
          <p:cNvPr id="4" name="Slide Number Placeholder 3"/>
          <p:cNvSpPr>
            <a:spLocks noGrp="1"/>
          </p:cNvSpPr>
          <p:nvPr>
            <p:ph type="sldNum" sz="quarter" idx="12"/>
          </p:nvPr>
        </p:nvSpPr>
        <p:spPr/>
        <p:txBody>
          <a:bodyPr/>
          <a:lstStyle/>
          <a:p>
            <a:fld id="{6D22F896-40B5-4ADD-8801-0D06FADFA095}" type="slidenum">
              <a:rPr lang="en-US" smtClean="0"/>
              <a:pPr/>
              <a:t>43</a:t>
            </a:fld>
            <a:endParaRPr lang="en-US"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8803140" y="1327150"/>
            <a:ext cx="3098800" cy="2628900"/>
          </a:xfrm>
          <a:prstGeom prst="rect">
            <a:avLst/>
          </a:prstGeom>
        </p:spPr>
      </p:pic>
    </p:spTree>
    <p:extLst>
      <p:ext uri="{BB962C8B-B14F-4D97-AF65-F5344CB8AC3E}">
        <p14:creationId xmlns:p14="http://schemas.microsoft.com/office/powerpoint/2010/main" val="1101306163"/>
      </p:ext>
    </p:extLst>
  </p:cSld>
  <p:clrMapOvr>
    <a:masterClrMapping/>
  </p:clrMapOvr>
  <p:transition spd="slow">
    <p:cover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r>
              <a:rPr lang="en-US" sz="4000" dirty="0">
                <a:hlinkClick r:id="rId2" action="ppaction://hlinksldjump"/>
              </a:rPr>
              <a:t>LED </a:t>
            </a:r>
            <a:endParaRPr lang="en-US" sz="4000" dirty="0"/>
          </a:p>
          <a:p>
            <a:pPr algn="ctr"/>
            <a:r>
              <a:rPr lang="en-US" sz="4000" dirty="0">
                <a:hlinkClick r:id="rId3" action="ppaction://hlinksldjump"/>
              </a:rPr>
              <a:t>DC motor</a:t>
            </a:r>
            <a:endParaRPr lang="en-US" sz="4000" dirty="0"/>
          </a:p>
        </p:txBody>
      </p:sp>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647310980"/>
      </p:ext>
    </p:extLst>
  </p:cSld>
  <p:clrMapOvr>
    <a:masterClrMapping/>
  </p:clrMapOvr>
  <p:transition spd="slow">
    <p:cover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On/off LED</a:t>
            </a:r>
          </a:p>
        </p:txBody>
      </p:sp>
      <p:sp>
        <p:nvSpPr>
          <p:cNvPr id="3" name="Content Placeholder 2"/>
          <p:cNvSpPr>
            <a:spLocks noGrp="1"/>
          </p:cNvSpPr>
          <p:nvPr>
            <p:ph idx="1"/>
          </p:nvPr>
        </p:nvSpPr>
        <p:spPr>
          <a:xfrm>
            <a:off x="706451" y="2603500"/>
            <a:ext cx="10864980" cy="4038600"/>
          </a:xfrm>
        </p:spPr>
        <p:txBody>
          <a:bodyPr>
            <a:noAutofit/>
          </a:bodyPr>
          <a:lstStyle/>
          <a:p>
            <a:r>
              <a:rPr lang="en-US" sz="2000" dirty="0"/>
              <a:t>Import the Relay+ module and the time module (which you will use for delays) with the following lines:</a:t>
            </a:r>
          </a:p>
          <a:p>
            <a:pPr marL="0" indent="0">
              <a:buNone/>
            </a:pPr>
            <a:r>
              <a:rPr lang="en-US" sz="2000" dirty="0"/>
              <a:t>import </a:t>
            </a:r>
            <a:r>
              <a:rPr lang="en-US" sz="2000" dirty="0" err="1"/>
              <a:t>pifacerelayplus</a:t>
            </a:r>
            <a:br>
              <a:rPr lang="en-US" sz="2000" dirty="0"/>
            </a:br>
            <a:r>
              <a:rPr lang="en-US" sz="2000" dirty="0"/>
              <a:t>import </a:t>
            </a:r>
            <a:r>
              <a:rPr lang="en-US" sz="2000" dirty="0" err="1"/>
              <a:t>timeNow</a:t>
            </a:r>
            <a:r>
              <a:rPr lang="en-US" sz="2000" dirty="0"/>
              <a:t> </a:t>
            </a:r>
            <a:r>
              <a:rPr lang="en-US" sz="2000" dirty="0">
                <a:solidFill>
                  <a:schemeClr val="tx1">
                    <a:lumMod val="50000"/>
                    <a:lumOff val="50000"/>
                  </a:schemeClr>
                </a:solidFill>
              </a:rPr>
              <a:t>#</a:t>
            </a:r>
            <a:r>
              <a:rPr lang="en-US" sz="2000" dirty="0" err="1">
                <a:solidFill>
                  <a:schemeClr val="tx1">
                    <a:lumMod val="50000"/>
                    <a:lumOff val="50000"/>
                  </a:schemeClr>
                </a:solidFill>
              </a:rPr>
              <a:t>initialise</a:t>
            </a:r>
            <a:r>
              <a:rPr lang="en-US" sz="2000" dirty="0">
                <a:solidFill>
                  <a:schemeClr val="tx1">
                    <a:lumMod val="50000"/>
                    <a:lumOff val="50000"/>
                  </a:schemeClr>
                </a:solidFill>
              </a:rPr>
              <a:t> your Relay+.</a:t>
            </a:r>
            <a:br>
              <a:rPr lang="en-US" sz="2000" dirty="0">
                <a:solidFill>
                  <a:schemeClr val="tx1">
                    <a:lumMod val="50000"/>
                    <a:lumOff val="50000"/>
                  </a:schemeClr>
                </a:solidFill>
              </a:rPr>
            </a:br>
            <a:r>
              <a:rPr lang="en-US" sz="2000" dirty="0" err="1"/>
              <a:t>pfr</a:t>
            </a:r>
            <a:r>
              <a:rPr lang="en-US" sz="2000" dirty="0"/>
              <a:t> = </a:t>
            </a:r>
            <a:r>
              <a:rPr lang="en-US" sz="2000" dirty="0" err="1"/>
              <a:t>pifacerelayplus.PiFaceRelayPlus</a:t>
            </a:r>
            <a:r>
              <a:rPr lang="en-US" sz="2000" dirty="0"/>
              <a:t>(</a:t>
            </a:r>
            <a:r>
              <a:rPr lang="en-US" sz="2000" dirty="0" err="1"/>
              <a:t>pifacerelayplus.RELAY</a:t>
            </a:r>
            <a:r>
              <a:rPr lang="en-US" sz="2000" dirty="0"/>
              <a:t>)#</a:t>
            </a:r>
            <a:r>
              <a:rPr lang="en-US" sz="2000" dirty="0">
                <a:solidFill>
                  <a:schemeClr val="tx1">
                    <a:lumMod val="50000"/>
                    <a:lumOff val="50000"/>
                  </a:schemeClr>
                </a:solidFill>
              </a:rPr>
              <a:t>In this line the                   </a:t>
            </a:r>
            <a:r>
              <a:rPr lang="en-US" sz="2000" dirty="0" err="1">
                <a:solidFill>
                  <a:schemeClr val="tx1">
                    <a:lumMod val="50000"/>
                    <a:lumOff val="50000"/>
                  </a:schemeClr>
                </a:solidFill>
              </a:rPr>
              <a:t>pifacerelayplus.RELAY</a:t>
            </a:r>
            <a:r>
              <a:rPr lang="en-US" sz="2000" dirty="0">
                <a:solidFill>
                  <a:schemeClr val="tx1">
                    <a:lumMod val="50000"/>
                    <a:lumOff val="50000"/>
                  </a:schemeClr>
                </a:solidFill>
              </a:rPr>
              <a:t> refers to any </a:t>
            </a:r>
            <a:r>
              <a:rPr lang="en-US" sz="2000" dirty="0" err="1">
                <a:solidFill>
                  <a:schemeClr val="tx1">
                    <a:lumMod val="50000"/>
                    <a:lumOff val="50000"/>
                  </a:schemeClr>
                </a:solidFill>
              </a:rPr>
              <a:t>PiFaceTM</a:t>
            </a:r>
            <a:r>
              <a:rPr lang="en-US" sz="2000" dirty="0">
                <a:solidFill>
                  <a:schemeClr val="tx1">
                    <a:lumMod val="50000"/>
                    <a:lumOff val="50000"/>
                  </a:schemeClr>
                </a:solidFill>
              </a:rPr>
              <a:t> EXTRA board you have attached. </a:t>
            </a:r>
            <a:br>
              <a:rPr lang="en-US" sz="2000" dirty="0">
                <a:solidFill>
                  <a:schemeClr val="tx1">
                    <a:lumMod val="50000"/>
                    <a:lumOff val="50000"/>
                  </a:schemeClr>
                </a:solidFill>
              </a:rPr>
            </a:br>
            <a:r>
              <a:rPr lang="en-US" sz="2000" dirty="0" err="1"/>
              <a:t>pfr.relays</a:t>
            </a:r>
            <a:r>
              <a:rPr lang="en-US" sz="2000" dirty="0"/>
              <a:t>[0].toggle() </a:t>
            </a:r>
            <a:r>
              <a:rPr lang="en-US" sz="2000" dirty="0">
                <a:solidFill>
                  <a:schemeClr val="tx1">
                    <a:lumMod val="50000"/>
                    <a:lumOff val="50000"/>
                  </a:schemeClr>
                </a:solidFill>
              </a:rPr>
              <a:t>#Then toggle (</a:t>
            </a:r>
            <a:r>
              <a:rPr lang="en-US" sz="2000" dirty="0" err="1">
                <a:solidFill>
                  <a:schemeClr val="tx1">
                    <a:lumMod val="50000"/>
                    <a:lumOff val="50000"/>
                  </a:schemeClr>
                </a:solidFill>
              </a:rPr>
              <a:t>bw</a:t>
            </a:r>
            <a:r>
              <a:rPr lang="en-US" sz="2000" dirty="0">
                <a:solidFill>
                  <a:schemeClr val="tx1">
                    <a:lumMod val="50000"/>
                    <a:lumOff val="50000"/>
                  </a:schemeClr>
                </a:solidFill>
              </a:rPr>
              <a:t> off and on) the first relay</a:t>
            </a:r>
            <a:br>
              <a:rPr lang="en-US" sz="2000" dirty="0"/>
            </a:br>
            <a:r>
              <a:rPr lang="en-US" sz="2000" dirty="0" err="1"/>
              <a:t>time.sleep</a:t>
            </a:r>
            <a:r>
              <a:rPr lang="en-US" sz="2000" dirty="0"/>
              <a:t>(2)#</a:t>
            </a:r>
            <a:r>
              <a:rPr lang="en-US" sz="2000" dirty="0">
                <a:solidFill>
                  <a:schemeClr val="tx1">
                    <a:lumMod val="50000"/>
                    <a:lumOff val="50000"/>
                  </a:schemeClr>
                </a:solidFill>
              </a:rPr>
              <a:t>pause to see the result </a:t>
            </a:r>
            <a:br>
              <a:rPr lang="en-US" sz="2000" dirty="0"/>
            </a:br>
            <a:r>
              <a:rPr lang="en-US" sz="2000" dirty="0" err="1"/>
              <a:t>pfr.relays</a:t>
            </a:r>
            <a:r>
              <a:rPr lang="en-US" sz="2000" dirty="0"/>
              <a:t>[0].toggle()#</a:t>
            </a:r>
            <a:r>
              <a:rPr lang="en-US" sz="2000" dirty="0">
                <a:solidFill>
                  <a:schemeClr val="tx1">
                    <a:lumMod val="50000"/>
                    <a:lumOff val="50000"/>
                  </a:schemeClr>
                </a:solidFill>
              </a:rPr>
              <a:t>toggle it again</a:t>
            </a:r>
          </a:p>
          <a:p>
            <a:pPr marL="0" indent="0">
              <a:buNone/>
            </a:pPr>
            <a:endParaRPr lang="en-US" sz="2000" dirty="0"/>
          </a:p>
          <a:p>
            <a:pPr marL="0" indent="0">
              <a:buNone/>
            </a:pPr>
            <a:br>
              <a:rPr lang="en-US" sz="2000" dirty="0">
                <a:solidFill>
                  <a:schemeClr val="tx1">
                    <a:lumMod val="50000"/>
                    <a:lumOff val="50000"/>
                  </a:schemeClr>
                </a:solidFill>
              </a:rPr>
            </a:br>
            <a:endParaRPr lang="en-US" sz="2000" dirty="0"/>
          </a:p>
        </p:txBody>
      </p:sp>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sp>
        <p:nvSpPr>
          <p:cNvPr id="5" name="TextBox 4"/>
          <p:cNvSpPr txBox="1"/>
          <p:nvPr/>
        </p:nvSpPr>
        <p:spPr>
          <a:xfrm>
            <a:off x="10604500" y="6197600"/>
            <a:ext cx="966931" cy="461665"/>
          </a:xfrm>
          <a:prstGeom prst="rect">
            <a:avLst/>
          </a:prstGeom>
          <a:noFill/>
        </p:spPr>
        <p:txBody>
          <a:bodyPr wrap="none" rtlCol="0">
            <a:spAutoFit/>
          </a:bodyPr>
          <a:lstStyle/>
          <a:p>
            <a:r>
              <a:rPr lang="en-US" sz="2400" b="1" dirty="0">
                <a:hlinkClick r:id="rId2" action="ppaction://hlinksldjump"/>
              </a:rPr>
              <a:t>back</a:t>
            </a:r>
            <a:endParaRPr lang="en-US" b="1" dirty="0"/>
          </a:p>
        </p:txBody>
      </p:sp>
    </p:spTree>
    <p:extLst>
      <p:ext uri="{BB962C8B-B14F-4D97-AF65-F5344CB8AC3E}">
        <p14:creationId xmlns:p14="http://schemas.microsoft.com/office/powerpoint/2010/main" val="855365979"/>
      </p:ext>
    </p:extLst>
  </p:cSld>
  <p:clrMapOvr>
    <a:masterClrMapping/>
  </p:clrMapOvr>
  <p:transition spd="slow">
    <p:cover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Circuit Diagram</a:t>
            </a:r>
          </a:p>
        </p:txBody>
      </p:sp>
      <p:pic>
        <p:nvPicPr>
          <p:cNvPr id="5" name="Content Placeholder 4"/>
          <p:cNvPicPr>
            <a:picLocks noGrp="1" noChangeAspect="1"/>
          </p:cNvPicPr>
          <p:nvPr>
            <p:ph idx="1"/>
          </p:nvPr>
        </p:nvPicPr>
        <p:blipFill>
          <a:blip r:embed="rId2"/>
          <a:stretch>
            <a:fillRect/>
          </a:stretch>
        </p:blipFill>
        <p:spPr>
          <a:xfrm>
            <a:off x="2684835" y="2313928"/>
            <a:ext cx="5675394" cy="4281690"/>
          </a:xfrm>
        </p:spPr>
      </p:pic>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986592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 motor</a:t>
            </a:r>
          </a:p>
        </p:txBody>
      </p:sp>
      <p:sp>
        <p:nvSpPr>
          <p:cNvPr id="3" name="Content Placeholder 2"/>
          <p:cNvSpPr>
            <a:spLocks noGrp="1"/>
          </p:cNvSpPr>
          <p:nvPr>
            <p:ph idx="1"/>
          </p:nvPr>
        </p:nvSpPr>
        <p:spPr>
          <a:xfrm>
            <a:off x="1742751" y="2292221"/>
            <a:ext cx="11849099" cy="4724400"/>
          </a:xfrm>
        </p:spPr>
        <p:txBody>
          <a:bodyPr/>
          <a:lstStyle/>
          <a:p>
            <a:pPr marL="0" indent="0">
              <a:buNone/>
            </a:pPr>
            <a:br>
              <a:rPr lang="en-US" dirty="0"/>
            </a:br>
            <a:r>
              <a:rPr lang="en-US" dirty="0"/>
              <a:t>import </a:t>
            </a:r>
            <a:r>
              <a:rPr lang="en-US" dirty="0" err="1"/>
              <a:t>pifacerelayplus</a:t>
            </a:r>
            <a:br>
              <a:rPr lang="en-US" dirty="0"/>
            </a:br>
            <a:r>
              <a:rPr lang="en-US" dirty="0"/>
              <a:t>import time</a:t>
            </a:r>
            <a:br>
              <a:rPr lang="en-US" dirty="0"/>
            </a:br>
            <a:br>
              <a:rPr lang="en-US" dirty="0">
                <a:solidFill>
                  <a:schemeClr val="tx1">
                    <a:lumMod val="50000"/>
                    <a:lumOff val="50000"/>
                  </a:schemeClr>
                </a:solidFill>
              </a:rPr>
            </a:br>
            <a:r>
              <a:rPr lang="en-US" dirty="0" err="1"/>
              <a:t>pfr</a:t>
            </a:r>
            <a:r>
              <a:rPr lang="en-US" dirty="0"/>
              <a:t> = </a:t>
            </a:r>
            <a:r>
              <a:rPr lang="en-US" dirty="0" err="1"/>
              <a:t>pifacerelayplus.PiFaceRelayPlus</a:t>
            </a:r>
            <a:r>
              <a:rPr lang="en-US" dirty="0"/>
              <a:t>(</a:t>
            </a:r>
            <a:r>
              <a:rPr lang="en-US" dirty="0" err="1"/>
              <a:t>pifacerelayplus.RELAY</a:t>
            </a:r>
            <a:r>
              <a:rPr lang="en-US" dirty="0"/>
              <a:t>)#</a:t>
            </a:r>
            <a:r>
              <a:rPr lang="en-US" dirty="0">
                <a:solidFill>
                  <a:schemeClr val="tx1">
                    <a:lumMod val="50000"/>
                    <a:lumOff val="50000"/>
                  </a:schemeClr>
                </a:solidFill>
              </a:rPr>
              <a:t>In this line the                   </a:t>
            </a:r>
            <a:r>
              <a:rPr lang="en-US" dirty="0" err="1">
                <a:solidFill>
                  <a:schemeClr val="tx1">
                    <a:lumMod val="50000"/>
                    <a:lumOff val="50000"/>
                  </a:schemeClr>
                </a:solidFill>
              </a:rPr>
              <a:t>pifacerelayplus.RELAY</a:t>
            </a:r>
            <a:r>
              <a:rPr lang="en-US" dirty="0">
                <a:solidFill>
                  <a:schemeClr val="tx1">
                    <a:lumMod val="50000"/>
                    <a:lumOff val="50000"/>
                  </a:schemeClr>
                </a:solidFill>
              </a:rPr>
              <a:t> refers to any </a:t>
            </a:r>
            <a:r>
              <a:rPr lang="en-US" dirty="0" err="1">
                <a:solidFill>
                  <a:schemeClr val="tx1">
                    <a:lumMod val="50000"/>
                    <a:lumOff val="50000"/>
                  </a:schemeClr>
                </a:solidFill>
              </a:rPr>
              <a:t>PiFaceTM</a:t>
            </a:r>
            <a:r>
              <a:rPr lang="en-US" dirty="0">
                <a:solidFill>
                  <a:schemeClr val="tx1">
                    <a:lumMod val="50000"/>
                    <a:lumOff val="50000"/>
                  </a:schemeClr>
                </a:solidFill>
              </a:rPr>
              <a:t> EXTRA board you have attached. </a:t>
            </a:r>
          </a:p>
          <a:p>
            <a:pPr marL="0" indent="0">
              <a:buNone/>
            </a:pPr>
            <a:r>
              <a:rPr lang="en-US" dirty="0">
                <a:solidFill>
                  <a:schemeClr val="tx1">
                    <a:lumMod val="50000"/>
                    <a:lumOff val="50000"/>
                  </a:schemeClr>
                </a:solidFill>
              </a:rPr>
              <a:t>While(True):</a:t>
            </a:r>
            <a:br>
              <a:rPr lang="en-US" dirty="0">
                <a:solidFill>
                  <a:schemeClr val="tx1">
                    <a:lumMod val="50000"/>
                    <a:lumOff val="50000"/>
                  </a:schemeClr>
                </a:solidFill>
              </a:rPr>
            </a:br>
            <a:r>
              <a:rPr lang="en-US" dirty="0">
                <a:solidFill>
                  <a:schemeClr val="tx1">
                    <a:lumMod val="50000"/>
                    <a:lumOff val="50000"/>
                  </a:schemeClr>
                </a:solidFill>
              </a:rPr>
              <a:t>	</a:t>
            </a:r>
            <a:r>
              <a:rPr lang="en-US" dirty="0" err="1"/>
              <a:t>pfr.relays</a:t>
            </a:r>
            <a:r>
              <a:rPr lang="en-US" dirty="0"/>
              <a:t>[0].toggle() </a:t>
            </a:r>
            <a:r>
              <a:rPr lang="en-US" dirty="0">
                <a:solidFill>
                  <a:schemeClr val="tx1">
                    <a:lumMod val="50000"/>
                    <a:lumOff val="50000"/>
                  </a:schemeClr>
                </a:solidFill>
              </a:rPr>
              <a:t>#Then toggle (</a:t>
            </a:r>
            <a:r>
              <a:rPr lang="en-US" dirty="0" err="1">
                <a:solidFill>
                  <a:schemeClr val="tx1">
                    <a:lumMod val="50000"/>
                    <a:lumOff val="50000"/>
                  </a:schemeClr>
                </a:solidFill>
              </a:rPr>
              <a:t>bw</a:t>
            </a:r>
            <a:r>
              <a:rPr lang="en-US" dirty="0">
                <a:solidFill>
                  <a:schemeClr val="tx1">
                    <a:lumMod val="50000"/>
                    <a:lumOff val="50000"/>
                  </a:schemeClr>
                </a:solidFill>
              </a:rPr>
              <a:t> off and on) the first relay</a:t>
            </a:r>
            <a:br>
              <a:rPr lang="en-US" dirty="0"/>
            </a:br>
            <a:r>
              <a:rPr lang="en-US" dirty="0"/>
              <a:t>	</a:t>
            </a:r>
            <a:r>
              <a:rPr lang="en-US" dirty="0" err="1"/>
              <a:t>time.sleep</a:t>
            </a:r>
            <a:r>
              <a:rPr lang="en-US" dirty="0"/>
              <a:t>(2)#</a:t>
            </a:r>
            <a:r>
              <a:rPr lang="en-US" dirty="0">
                <a:solidFill>
                  <a:schemeClr val="tx1">
                    <a:lumMod val="50000"/>
                    <a:lumOff val="50000"/>
                  </a:schemeClr>
                </a:solidFill>
              </a:rPr>
              <a:t>pause to see the result </a:t>
            </a:r>
            <a:br>
              <a:rPr lang="en-US" dirty="0"/>
            </a:br>
            <a:r>
              <a:rPr lang="en-US" dirty="0"/>
              <a:t>	</a:t>
            </a:r>
            <a:r>
              <a:rPr lang="en-US" dirty="0" err="1"/>
              <a:t>pfr.relays</a:t>
            </a:r>
            <a:r>
              <a:rPr lang="en-US" dirty="0"/>
              <a:t>[0].toggle()#</a:t>
            </a:r>
            <a:r>
              <a:rPr lang="en-US" dirty="0">
                <a:solidFill>
                  <a:schemeClr val="tx1">
                    <a:lumMod val="50000"/>
                    <a:lumOff val="50000"/>
                  </a:schemeClr>
                </a:solidFill>
              </a:rPr>
              <a:t>toggle it again</a:t>
            </a:r>
          </a:p>
          <a:p>
            <a:pPr marL="0" indent="0">
              <a:buNone/>
            </a:pPr>
            <a:r>
              <a:rPr lang="en-US" dirty="0"/>
              <a:t>	</a:t>
            </a:r>
            <a:r>
              <a:rPr lang="en-US" dirty="0" err="1"/>
              <a:t>time.sleep</a:t>
            </a:r>
            <a:r>
              <a:rPr lang="en-US" dirty="0"/>
              <a:t>(2)</a:t>
            </a:r>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71022071"/>
      </p:ext>
    </p:extLst>
  </p:cSld>
  <p:clrMapOvr>
    <a:masterClrMapping/>
  </p:clrMapOvr>
  <p:transition spd="slow">
    <p:cover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Circuit Diagram</a:t>
            </a:r>
          </a:p>
        </p:txBody>
      </p:sp>
      <p:pic>
        <p:nvPicPr>
          <p:cNvPr id="5" name="Content Placeholder 4"/>
          <p:cNvPicPr>
            <a:picLocks noGrp="1" noChangeAspect="1"/>
          </p:cNvPicPr>
          <p:nvPr>
            <p:ph idx="1"/>
          </p:nvPr>
        </p:nvPicPr>
        <p:blipFill>
          <a:blip r:embed="rId2"/>
          <a:stretch>
            <a:fillRect/>
          </a:stretch>
        </p:blipFill>
        <p:spPr>
          <a:xfrm>
            <a:off x="3369008" y="2298580"/>
            <a:ext cx="5627508" cy="3683172"/>
          </a:xfrm>
        </p:spPr>
      </p:pic>
      <p:sp>
        <p:nvSpPr>
          <p:cNvPr id="4" name="Slide Number Placeholder 3"/>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115813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can a Python program do?</a:t>
            </a:r>
          </a:p>
        </p:txBody>
      </p:sp>
      <p:sp>
        <p:nvSpPr>
          <p:cNvPr id="3" name="Content Placeholder 2"/>
          <p:cNvSpPr>
            <a:spLocks noGrp="1"/>
          </p:cNvSpPr>
          <p:nvPr>
            <p:ph idx="1"/>
          </p:nvPr>
        </p:nvSpPr>
        <p:spPr>
          <a:xfrm>
            <a:off x="1154955" y="2199503"/>
            <a:ext cx="8761412" cy="4658497"/>
          </a:xfrm>
        </p:spPr>
        <p:txBody>
          <a:bodyPr>
            <a:normAutofit/>
          </a:bodyPr>
          <a:lstStyle/>
          <a:p>
            <a:r>
              <a:rPr lang="en-US" dirty="0"/>
              <a:t>Like shell scripts, Python can automate tasks like batch renaming and moving large </a:t>
            </a:r>
          </a:p>
          <a:p>
            <a:r>
              <a:rPr lang="en-US" dirty="0"/>
              <a:t>amounts of files. Using IDLE, Python’s REPL (read, </a:t>
            </a:r>
            <a:r>
              <a:rPr lang="en-US" dirty="0" err="1"/>
              <a:t>eval</a:t>
            </a:r>
            <a:r>
              <a:rPr lang="en-US" dirty="0"/>
              <a:t>, print, loop) function can be used just like a command line. </a:t>
            </a:r>
          </a:p>
          <a:p>
            <a:r>
              <a:rPr lang="en-US" dirty="0"/>
              <a:t>However, there are more useful things you can </a:t>
            </a:r>
            <a:r>
              <a:rPr lang="en-US" dirty="0" err="1"/>
              <a:t>createwith</a:t>
            </a:r>
            <a:r>
              <a:rPr lang="en-US" dirty="0"/>
              <a:t> Python. Programmers use Python to create things like:</a:t>
            </a:r>
          </a:p>
          <a:p>
            <a:pPr lvl="1"/>
            <a:r>
              <a:rPr lang="en-US" dirty="0"/>
              <a:t> Web applications</a:t>
            </a:r>
          </a:p>
          <a:p>
            <a:pPr lvl="1"/>
            <a:r>
              <a:rPr lang="en-US" dirty="0"/>
              <a:t> Desktop applications and utilities</a:t>
            </a:r>
          </a:p>
          <a:p>
            <a:pPr lvl="1"/>
            <a:r>
              <a:rPr lang="en-US" dirty="0"/>
              <a:t> Special GUIs</a:t>
            </a:r>
          </a:p>
          <a:p>
            <a:pPr lvl="1"/>
            <a:r>
              <a:rPr lang="en-US" dirty="0"/>
              <a:t> Small databases</a:t>
            </a:r>
          </a:p>
          <a:p>
            <a:pPr lvl="1"/>
            <a:r>
              <a:rPr lang="en-US" dirty="0"/>
              <a:t> 2D games</a:t>
            </a:r>
          </a:p>
        </p:txBody>
      </p:sp>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591316179"/>
      </p:ext>
    </p:extLst>
  </p:cSld>
  <p:clrMapOvr>
    <a:masterClrMapping/>
  </p:clrMapOvr>
  <p:transition spd="slow">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Basic coding</a:t>
            </a:r>
            <a:br>
              <a:rPr lang="en-US" dirty="0"/>
            </a:br>
            <a:r>
              <a:rPr lang="en-US" dirty="0"/>
              <a:t>1.Buzzer with </a:t>
            </a:r>
            <a:r>
              <a:rPr lang="en-US" dirty="0" err="1"/>
              <a:t>pwm</a:t>
            </a:r>
            <a:endParaRPr lang="en-US" dirty="0"/>
          </a:p>
        </p:txBody>
      </p:sp>
      <p:sp>
        <p:nvSpPr>
          <p:cNvPr id="3" name="Content Placeholder 2"/>
          <p:cNvSpPr>
            <a:spLocks noGrp="1"/>
          </p:cNvSpPr>
          <p:nvPr>
            <p:ph idx="1"/>
          </p:nvPr>
        </p:nvSpPr>
        <p:spPr>
          <a:noFill/>
        </p:spPr>
        <p:txBody>
          <a:bodyPr>
            <a:normAutofit/>
          </a:bodyPr>
          <a:lstStyle/>
          <a:p>
            <a:r>
              <a:rPr lang="en-US" sz="2000" dirty="0" err="1"/>
              <a:t>TightVNC</a:t>
            </a:r>
            <a:r>
              <a:rPr lang="en-US" sz="2000" dirty="0"/>
              <a:t> viewer ~&gt; </a:t>
            </a:r>
          </a:p>
          <a:p>
            <a:pPr marL="0" indent="0">
              <a:buNone/>
            </a:pPr>
            <a:r>
              <a:rPr lang="en-US" sz="2000" dirty="0"/>
              <a:t>	Menu ~&gt;</a:t>
            </a:r>
          </a:p>
          <a:p>
            <a:pPr marL="0" indent="0">
              <a:buNone/>
            </a:pPr>
            <a:r>
              <a:rPr lang="en-US" sz="2000" dirty="0"/>
              <a:t>	python3 ~&gt; </a:t>
            </a:r>
          </a:p>
          <a:p>
            <a:pPr marL="0" indent="0">
              <a:buNone/>
            </a:pPr>
            <a:r>
              <a:rPr lang="en-US" sz="2000" dirty="0"/>
              <a:t>	file ~&gt;  </a:t>
            </a:r>
          </a:p>
          <a:p>
            <a:pPr marL="0" indent="0">
              <a:buNone/>
            </a:pPr>
            <a:r>
              <a:rPr lang="en-US" sz="2000" dirty="0"/>
              <a:t>	new file~&gt;</a:t>
            </a:r>
          </a:p>
          <a:p>
            <a:pPr marL="0" indent="0">
              <a:buNone/>
            </a:pPr>
            <a:r>
              <a:rPr lang="en-US" sz="2000" dirty="0"/>
              <a:t>	</a:t>
            </a:r>
            <a:r>
              <a:rPr lang="en-US" sz="2000" dirty="0">
                <a:hlinkClick r:id="rId2" action="ppaction://hlinksldjump"/>
              </a:rPr>
              <a:t>code</a:t>
            </a:r>
            <a:r>
              <a:rPr lang="en-US" sz="2000" dirty="0"/>
              <a:t> ~&gt; </a:t>
            </a:r>
          </a:p>
          <a:p>
            <a:pPr marL="0" indent="0">
              <a:buNone/>
            </a:pPr>
            <a:r>
              <a:rPr lang="en-US" sz="2000" dirty="0"/>
              <a:t>	F5</a:t>
            </a:r>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pic>
        <p:nvPicPr>
          <p:cNvPr id="4098" name="Picture 2" descr="pen Python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066" y="2209800"/>
            <a:ext cx="4879134" cy="455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344489"/>
      </p:ext>
    </p:extLst>
  </p:cSld>
  <p:clrMapOvr>
    <a:masterClrMapping/>
  </p:clrMapOvr>
  <p:transition spd="slow">
    <p:cover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1553" y="1063416"/>
            <a:ext cx="8761413" cy="706964"/>
          </a:xfrm>
        </p:spPr>
        <p:txBody>
          <a:bodyPr/>
          <a:lstStyle/>
          <a:p>
            <a:pPr algn="r"/>
            <a:r>
              <a:rPr lang="en-US" dirty="0"/>
              <a:t>Connections on the </a:t>
            </a:r>
            <a:r>
              <a:rPr lang="en-US" dirty="0" err="1"/>
              <a:t>RPi</a:t>
            </a:r>
            <a:endParaRPr lang="en-US" dirty="0"/>
          </a:p>
        </p:txBody>
      </p:sp>
      <p:sp>
        <p:nvSpPr>
          <p:cNvPr id="3" name="Content Placeholder 2"/>
          <p:cNvSpPr>
            <a:spLocks noGrp="1"/>
          </p:cNvSpPr>
          <p:nvPr>
            <p:ph idx="1"/>
          </p:nvPr>
        </p:nvSpPr>
        <p:spPr>
          <a:xfrm>
            <a:off x="5092699" y="2603500"/>
            <a:ext cx="4823667" cy="3416300"/>
          </a:xfrm>
        </p:spPr>
        <p:txBody>
          <a:bodyPr/>
          <a:lstStyle/>
          <a:p>
            <a:r>
              <a:rPr lang="en-US" dirty="0"/>
              <a:t>+</a:t>
            </a:r>
            <a:r>
              <a:rPr lang="en-US" dirty="0" err="1"/>
              <a:t>ve</a:t>
            </a:r>
            <a:r>
              <a:rPr lang="en-US" dirty="0"/>
              <a:t> of the buzzer ---------------pin 12(board)</a:t>
            </a:r>
          </a:p>
          <a:p>
            <a:r>
              <a:rPr lang="en-US" dirty="0"/>
              <a:t>-</a:t>
            </a:r>
            <a:r>
              <a:rPr lang="en-US" dirty="0" err="1"/>
              <a:t>ve</a:t>
            </a:r>
            <a:r>
              <a:rPr lang="en-US" dirty="0"/>
              <a:t> of the buzzer-----------------pin 39(board)(GROUND)</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13300" cy="6858000"/>
          </a:xfrm>
          <a:prstGeom prst="rect">
            <a:avLst/>
          </a:prstGeom>
        </p:spPr>
      </p:pic>
      <p:pic>
        <p:nvPicPr>
          <p:cNvPr id="6" name="Picture 5"/>
          <p:cNvPicPr>
            <a:picLocks noChangeAspect="1"/>
          </p:cNvPicPr>
          <p:nvPr/>
        </p:nvPicPr>
        <p:blipFill>
          <a:blip r:embed="rId3"/>
          <a:stretch>
            <a:fillRect/>
          </a:stretch>
        </p:blipFill>
        <p:spPr>
          <a:xfrm>
            <a:off x="7391647" y="3937001"/>
            <a:ext cx="4800353" cy="3581400"/>
          </a:xfrm>
          <a:prstGeom prst="rect">
            <a:avLst/>
          </a:prstGeom>
        </p:spPr>
      </p:pic>
    </p:spTree>
    <p:extLst>
      <p:ext uri="{BB962C8B-B14F-4D97-AF65-F5344CB8AC3E}">
        <p14:creationId xmlns:p14="http://schemas.microsoft.com/office/powerpoint/2010/main" val="1866566972"/>
      </p:ext>
    </p:extLst>
  </p:cSld>
  <p:clrMapOvr>
    <a:masterClrMapping/>
  </p:clrMapOvr>
  <p:transition spd="slow">
    <p:cover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Controlling Servomotor </a:t>
            </a:r>
          </a:p>
        </p:txBody>
      </p:sp>
      <p:sp>
        <p:nvSpPr>
          <p:cNvPr id="3" name="Content Placeholder 2"/>
          <p:cNvSpPr>
            <a:spLocks noGrp="1"/>
          </p:cNvSpPr>
          <p:nvPr>
            <p:ph idx="1"/>
          </p:nvPr>
        </p:nvSpPr>
        <p:spPr>
          <a:xfrm>
            <a:off x="127000" y="2273300"/>
            <a:ext cx="12064999" cy="4584700"/>
          </a:xfrm>
        </p:spPr>
        <p:txBody>
          <a:bodyPr>
            <a:noAutofit/>
          </a:bodyPr>
          <a:lstStyle/>
          <a:p>
            <a:r>
              <a:rPr lang="en-US" sz="2400" dirty="0"/>
              <a:t>A Servomotor, or servo, is a small device that has an output shaft.</a:t>
            </a:r>
            <a:br>
              <a:rPr lang="en-US" sz="2400" dirty="0"/>
            </a:br>
            <a:r>
              <a:rPr lang="en-US" sz="2400" dirty="0"/>
              <a:t>This shaft can be positioned to specific angular positions by sending the servo a coded signal.</a:t>
            </a:r>
          </a:p>
          <a:p>
            <a:r>
              <a:rPr lang="en-US" sz="2400" dirty="0"/>
              <a:t>Servos are controlled by sending an electrical pulse of variable width, or pulse width modulation (PWM), through the control wire.</a:t>
            </a:r>
          </a:p>
          <a:p>
            <a:r>
              <a:rPr lang="en-US" sz="2400" dirty="0"/>
              <a:t> There is a minimum pulse, a maximum pulse, and a repetition rate. A servo motor can usually only turn 90 degrees in either direction for a total of 180 degree movement. </a:t>
            </a:r>
          </a:p>
          <a:p>
            <a:r>
              <a:rPr lang="en-US" sz="2400" dirty="0"/>
              <a:t>The servo motor expects to see a pulse every 20 milliseconds (</a:t>
            </a:r>
            <a:r>
              <a:rPr lang="en-US" sz="2400" dirty="0" err="1"/>
              <a:t>ms</a:t>
            </a:r>
            <a:r>
              <a:rPr lang="en-US" sz="2400" dirty="0"/>
              <a:t>) and the length of the pulse will determine how far the motor turns.</a:t>
            </a:r>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931161864"/>
      </p:ext>
    </p:extLst>
  </p:cSld>
  <p:clrMapOvr>
    <a:masterClrMapping/>
  </p:clrMapOvr>
  <p:transition spd="slow">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pic>
        <p:nvPicPr>
          <p:cNvPr id="5" name="Content Placeholder 4" descr="http://rpi.science.uoit.ca/images/servoInput.png"/>
          <p:cNvPicPr>
            <a:picLocks noGrp="1"/>
          </p:cNvPicPr>
          <p:nvPr>
            <p:ph idx="1"/>
          </p:nvPr>
        </p:nvPicPr>
        <p:blipFill>
          <a:blip r:embed="rId2" cstate="print"/>
          <a:srcRect/>
          <a:stretch>
            <a:fillRect/>
          </a:stretch>
        </p:blipFill>
        <p:spPr bwMode="auto">
          <a:xfrm>
            <a:off x="2786505" y="2269066"/>
            <a:ext cx="5498306" cy="3073400"/>
          </a:xfrm>
          <a:prstGeom prst="rect">
            <a:avLst/>
          </a:prstGeom>
          <a:noFill/>
          <a:ln w="9525">
            <a:noFill/>
            <a:miter lim="800000"/>
            <a:headEnd/>
            <a:tailEnd/>
          </a:ln>
        </p:spPr>
      </p:pic>
      <p:sp>
        <p:nvSpPr>
          <p:cNvPr id="6" name="TextBox 5"/>
          <p:cNvSpPr txBox="1"/>
          <p:nvPr/>
        </p:nvSpPr>
        <p:spPr>
          <a:xfrm>
            <a:off x="4913533" y="5930900"/>
            <a:ext cx="1244251" cy="584775"/>
          </a:xfrm>
          <a:prstGeom prst="rect">
            <a:avLst/>
          </a:prstGeom>
          <a:noFill/>
        </p:spPr>
        <p:txBody>
          <a:bodyPr wrap="none" rtlCol="0">
            <a:spAutoFit/>
          </a:bodyPr>
          <a:lstStyle/>
          <a:p>
            <a:r>
              <a:rPr lang="en-US" sz="3200" b="1" dirty="0">
                <a:hlinkClick r:id="rId3" action="ppaction://hlinksldjump"/>
              </a:rPr>
              <a:t>code</a:t>
            </a:r>
            <a:endParaRPr lang="en-US" b="1" dirty="0"/>
          </a:p>
        </p:txBody>
      </p:sp>
    </p:spTree>
    <p:extLst>
      <p:ext uri="{BB962C8B-B14F-4D97-AF65-F5344CB8AC3E}">
        <p14:creationId xmlns:p14="http://schemas.microsoft.com/office/powerpoint/2010/main" val="355976536"/>
      </p:ext>
    </p:extLst>
  </p:cSld>
  <p:clrMapOvr>
    <a:masterClrMapping/>
  </p:clrMapOvr>
  <p:transition spd="slow">
    <p:cover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1615</TotalTime>
  <Words>1001</Words>
  <Application>Microsoft Office PowerPoint</Application>
  <PresentationFormat>Widescreen</PresentationFormat>
  <Paragraphs>325</Paragraphs>
  <Slides>48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Apple Chancery</vt:lpstr>
      <vt:lpstr>Arial</vt:lpstr>
      <vt:lpstr>Calibri</vt:lpstr>
      <vt:lpstr>Century Gothic</vt:lpstr>
      <vt:lpstr>Wingdings 3</vt:lpstr>
      <vt:lpstr>Ion Boardroom</vt:lpstr>
      <vt:lpstr>Workshop on  Raspberry pi</vt:lpstr>
      <vt:lpstr>Course contents </vt:lpstr>
      <vt:lpstr>PowerPoint Presentation</vt:lpstr>
      <vt:lpstr>Initial setup </vt:lpstr>
      <vt:lpstr>What can a Python program do?</vt:lpstr>
      <vt:lpstr>Basic coding 1.Buzzer with pwm</vt:lpstr>
      <vt:lpstr>Connections on the RPi</vt:lpstr>
      <vt:lpstr>Controlling Servomotor </vt:lpstr>
      <vt:lpstr>PowerPoint Presentation</vt:lpstr>
      <vt:lpstr>Connections to the RPi</vt:lpstr>
      <vt:lpstr>SENSE HAT</vt:lpstr>
      <vt:lpstr>PowerPoint Presentation</vt:lpstr>
      <vt:lpstr>PowerPoint Presentation</vt:lpstr>
      <vt:lpstr>Activity time!</vt:lpstr>
      <vt:lpstr>To display message </vt:lpstr>
      <vt:lpstr>PowerPoint Presentation</vt:lpstr>
      <vt:lpstr>To display the temperature</vt:lpstr>
      <vt:lpstr>To display pressure</vt:lpstr>
      <vt:lpstr>Thank you!</vt:lpstr>
      <vt:lpstr>DAY 2</vt:lpstr>
      <vt:lpstr>Pi Camera </vt:lpstr>
      <vt:lpstr>setup</vt:lpstr>
      <vt:lpstr>code</vt:lpstr>
      <vt:lpstr>Effects </vt:lpstr>
      <vt:lpstr>To take still pics!</vt:lpstr>
      <vt:lpstr>Activity time!</vt:lpstr>
      <vt:lpstr>PowerPoint Presentation</vt:lpstr>
      <vt:lpstr>Steps to Live streaming </vt:lpstr>
      <vt:lpstr>PowerPoint Presentation</vt:lpstr>
      <vt:lpstr>PowerPoint Presentation</vt:lpstr>
      <vt:lpstr>Recording a video</vt:lpstr>
      <vt:lpstr>How to Host a Server on PI</vt:lpstr>
      <vt:lpstr>Web Server</vt:lpstr>
      <vt:lpstr>PowerPoint Presentation</vt:lpstr>
      <vt:lpstr>Creating Raspberry Pi Web Server using PHP</vt:lpstr>
      <vt:lpstr>Data transfer between PI and network servers.</vt:lpstr>
      <vt:lpstr>PowerPoint Presentation</vt:lpstr>
      <vt:lpstr>HTML PAGE</vt:lpstr>
      <vt:lpstr>PowerPoint Presentation</vt:lpstr>
      <vt:lpstr>PowerPoint Presentation</vt:lpstr>
      <vt:lpstr>Add filters</vt:lpstr>
      <vt:lpstr>Pi Face</vt:lpstr>
      <vt:lpstr>Introduction</vt:lpstr>
      <vt:lpstr>PowerPoint Presentation</vt:lpstr>
      <vt:lpstr>On/off LED</vt:lpstr>
      <vt:lpstr>Circuit Diagram</vt:lpstr>
      <vt:lpstr>DC motor</vt:lpstr>
      <vt:lpstr>Circuit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Raspberry pi</dc:title>
  <dc:creator>Microsoft Office User</dc:creator>
  <cp:lastModifiedBy>Jagdish R</cp:lastModifiedBy>
  <cp:revision>48</cp:revision>
  <dcterms:created xsi:type="dcterms:W3CDTF">2016-06-17T05:15:07Z</dcterms:created>
  <dcterms:modified xsi:type="dcterms:W3CDTF">2016-06-20T07:51:43Z</dcterms:modified>
</cp:coreProperties>
</file>